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9" r:id="rId6"/>
    <p:sldId id="282" r:id="rId7"/>
    <p:sldId id="280" r:id="rId8"/>
    <p:sldId id="263" r:id="rId9"/>
    <p:sldId id="264" r:id="rId10"/>
    <p:sldId id="265" r:id="rId11"/>
    <p:sldId id="266" r:id="rId12"/>
    <p:sldId id="267" r:id="rId13"/>
    <p:sldId id="268" r:id="rId14"/>
    <p:sldId id="269" r:id="rId15"/>
    <p:sldId id="270" r:id="rId16"/>
    <p:sldId id="281" r:id="rId17"/>
    <p:sldId id="271" r:id="rId18"/>
    <p:sldId id="272" r:id="rId19"/>
    <p:sldId id="273" r:id="rId20"/>
    <p:sldId id="261" r:id="rId21"/>
    <p:sldId id="262" r:id="rId22"/>
    <p:sldId id="274" r:id="rId23"/>
    <p:sldId id="275" r:id="rId2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Broman" initials="MB" lastIdx="4" clrIdx="0">
    <p:extLst>
      <p:ext uri="{19B8F6BF-5375-455C-9EA6-DF929625EA0E}">
        <p15:presenceInfo xmlns:p15="http://schemas.microsoft.com/office/powerpoint/2012/main" userId="S::malin.b@totalproduce.se::6b6e2ce7-f4bc-4801-a3c4-af269334e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CE"/>
    <a:srgbClr val="FF5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FDB3C-677B-42F8-BAE6-0932B3C629DE}" v="6" dt="2022-09-07T08:53:56.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92"/>
    <p:restoredTop sz="84957"/>
  </p:normalViewPr>
  <p:slideViewPr>
    <p:cSldViewPr snapToGrid="0" snapToObjects="1">
      <p:cViewPr>
        <p:scale>
          <a:sx n="103" d="100"/>
          <a:sy n="103" d="100"/>
        </p:scale>
        <p:origin x="2480" y="53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dent  Studentsson" userId="kphET6yiUMmZTXKuxs0hNB/te46FeolFp5DtLO9ioWI=" providerId="None" clId="Web-{C68FDB3C-677B-42F8-BAE6-0932B3C629DE}"/>
    <pc:docChg chg="modSld">
      <pc:chgData name="Student  Studentsson" userId="kphET6yiUMmZTXKuxs0hNB/te46FeolFp5DtLO9ioWI=" providerId="None" clId="Web-{C68FDB3C-677B-42F8-BAE6-0932B3C629DE}" dt="2022-09-07T08:53:56.658" v="5"/>
      <pc:docMkLst>
        <pc:docMk/>
      </pc:docMkLst>
      <pc:sldChg chg="addSp delSp modSp">
        <pc:chgData name="Student  Studentsson" userId="kphET6yiUMmZTXKuxs0hNB/te46FeolFp5DtLO9ioWI=" providerId="None" clId="Web-{C68FDB3C-677B-42F8-BAE6-0932B3C629DE}" dt="2022-09-07T08:53:56.658" v="5"/>
        <pc:sldMkLst>
          <pc:docMk/>
          <pc:sldMk cId="960608242" sldId="259"/>
        </pc:sldMkLst>
        <pc:picChg chg="add mod">
          <ac:chgData name="Student  Studentsson" userId="kphET6yiUMmZTXKuxs0hNB/te46FeolFp5DtLO9ioWI=" providerId="None" clId="Web-{C68FDB3C-677B-42F8-BAE6-0932B3C629DE}" dt="2022-09-07T08:53:53.861" v="4" actId="1076"/>
          <ac:picMkLst>
            <pc:docMk/>
            <pc:sldMk cId="960608242" sldId="259"/>
            <ac:picMk id="2" creationId="{D745FB31-F0E1-4AF2-E8B4-7C166FB40B77}"/>
          </ac:picMkLst>
        </pc:picChg>
        <pc:picChg chg="del">
          <ac:chgData name="Student  Studentsson" userId="kphET6yiUMmZTXKuxs0hNB/te46FeolFp5DtLO9ioWI=" providerId="None" clId="Web-{C68FDB3C-677B-42F8-BAE6-0932B3C629DE}" dt="2022-09-07T08:53:56.658" v="5"/>
          <ac:picMkLst>
            <pc:docMk/>
            <pc:sldMk cId="960608242" sldId="259"/>
            <ac:picMk id="13" creationId="{51784169-E5B0-584C-BA63-7AA6AD7194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3D622-CDB2-7942-ADCB-CA4A14B134F0}" type="datetimeFigureOut">
              <a:rPr lang="en-SE" smtClean="0"/>
              <a:t>09/07/2022</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0C77D-6A2A-E146-BE32-A705C90D430D}" type="slidenum">
              <a:rPr lang="en-SE" smtClean="0"/>
              <a:t>‹#›</a:t>
            </a:fld>
            <a:endParaRPr lang="en-SE"/>
          </a:p>
        </p:txBody>
      </p:sp>
    </p:spTree>
    <p:extLst>
      <p:ext uri="{BB962C8B-B14F-4D97-AF65-F5344CB8AC3E}">
        <p14:creationId xmlns:p14="http://schemas.microsoft.com/office/powerpoint/2010/main" val="368068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
            </a:r>
            <a:r>
              <a:rPr lang="en-SE" dirty="0"/>
              <a:t>östlovsaktivitet för fritidsverksamhet</a:t>
            </a:r>
          </a:p>
        </p:txBody>
      </p:sp>
      <p:sp>
        <p:nvSpPr>
          <p:cNvPr id="4" name="Slide Number Placeholder 3"/>
          <p:cNvSpPr>
            <a:spLocks noGrp="1"/>
          </p:cNvSpPr>
          <p:nvPr>
            <p:ph type="sldNum" sz="quarter" idx="5"/>
          </p:nvPr>
        </p:nvSpPr>
        <p:spPr/>
        <p:txBody>
          <a:bodyPr/>
          <a:lstStyle/>
          <a:p>
            <a:fld id="{F9B0C77D-6A2A-E146-BE32-A705C90D430D}" type="slidenum">
              <a:rPr lang="en-SE" smtClean="0"/>
              <a:t>1</a:t>
            </a:fld>
            <a:endParaRPr lang="en-SE"/>
          </a:p>
        </p:txBody>
      </p:sp>
    </p:spTree>
    <p:extLst>
      <p:ext uri="{BB962C8B-B14F-4D97-AF65-F5344CB8AC3E}">
        <p14:creationId xmlns:p14="http://schemas.microsoft.com/office/powerpoint/2010/main" val="241153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buNone/>
            </a:pPr>
            <a:endParaRPr lang="en-SE" sz="12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F9B0C77D-6A2A-E146-BE32-A705C90D430D}" type="slidenum">
              <a:rPr lang="en-SE" smtClean="0"/>
              <a:t>10</a:t>
            </a:fld>
            <a:endParaRPr lang="en-SE"/>
          </a:p>
        </p:txBody>
      </p:sp>
    </p:spTree>
    <p:extLst>
      <p:ext uri="{BB962C8B-B14F-4D97-AF65-F5344CB8AC3E}">
        <p14:creationId xmlns:p14="http://schemas.microsoft.com/office/powerpoint/2010/main" val="376065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När man skalar bananerna ser barnen tydligt att de bruna fläckar som finns på bananskalen inte finns på själva frukten. Bananskalet är det perfekta skyddet för frukten. Det som händer när bananen går från grönt till brunt är att stärkelsen i bananerna omvandlas till socker.</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11</a:t>
            </a:fld>
            <a:endParaRPr lang="en-SE"/>
          </a:p>
        </p:txBody>
      </p:sp>
    </p:spTree>
    <p:extLst>
      <p:ext uri="{BB962C8B-B14F-4D97-AF65-F5344CB8AC3E}">
        <p14:creationId xmlns:p14="http://schemas.microsoft.com/office/powerpoint/2010/main" val="48077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Här gör man självklart som man vill själv eller ändrar utefter skolans policys. Vill man inte ha godis i muffinsen</a:t>
            </a:r>
            <a:r>
              <a:rPr lang="sv-SE" sz="1200" kern="1200" dirty="0">
                <a:solidFill>
                  <a:schemeClr val="tx1"/>
                </a:solidFill>
                <a:effectLst/>
                <a:latin typeface="+mn-lt"/>
                <a:ea typeface="+mn-ea"/>
                <a:cs typeface="+mn-cs"/>
              </a:rPr>
              <a:t>, t</a:t>
            </a:r>
            <a:r>
              <a:rPr lang="en-SE" sz="1200" kern="1200" dirty="0">
                <a:solidFill>
                  <a:schemeClr val="tx1"/>
                </a:solidFill>
                <a:effectLst/>
                <a:latin typeface="+mn-lt"/>
                <a:ea typeface="+mn-ea"/>
                <a:cs typeface="+mn-cs"/>
              </a:rPr>
              <a:t>ryck ner en extra bit banan, äpple eller päron. Eller lyxa till det med bär som exempelvis hallon eller blåbär.</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12</a:t>
            </a:fld>
            <a:endParaRPr lang="en-SE"/>
          </a:p>
        </p:txBody>
      </p:sp>
    </p:spTree>
    <p:extLst>
      <p:ext uri="{BB962C8B-B14F-4D97-AF65-F5344CB8AC3E}">
        <p14:creationId xmlns:p14="http://schemas.microsoft.com/office/powerpoint/2010/main" val="47015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latin typeface="Roboto" panose="02000000000000000000" pitchFamily="2" charset="0"/>
                <a:ea typeface="Roboto" panose="02000000000000000000" pitchFamily="2" charset="0"/>
              </a:rPr>
              <a:t>Här finns det inga begränsningar. Låt barnen spritsa de mönster de vill. Toppa med skurna frukter, pudra över florsocker. Tänk på att låta muffinsen svalna helt innan ni börjar spritsa på dem.</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13</a:t>
            </a:fld>
            <a:endParaRPr lang="en-SE"/>
          </a:p>
        </p:txBody>
      </p:sp>
    </p:spTree>
    <p:extLst>
      <p:ext uri="{BB962C8B-B14F-4D97-AF65-F5344CB8AC3E}">
        <p14:creationId xmlns:p14="http://schemas.microsoft.com/office/powerpoint/2010/main" val="180433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Det är alltid kul att få spritsa. På bilden har vi spritsat spöken, de kan också spritsa spindelnät eller vad de tycker är fint. </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14</a:t>
            </a:fld>
            <a:endParaRPr lang="en-SE"/>
          </a:p>
        </p:txBody>
      </p:sp>
    </p:spTree>
    <p:extLst>
      <p:ext uri="{BB962C8B-B14F-4D97-AF65-F5344CB8AC3E}">
        <p14:creationId xmlns:p14="http://schemas.microsoft.com/office/powerpoint/2010/main" val="211031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latin typeface="Roboto" panose="02000000000000000000" pitchFamily="2" charset="0"/>
                <a:ea typeface="Roboto" panose="02000000000000000000" pitchFamily="2" charset="0"/>
              </a:rPr>
              <a:t>Ett bra mellisalternativ till vanliga mackor eller fil. Utmärkta att baka på förmiddagen och sedan ta med på utflykten. Innehållet går att variera i det oändliga. </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15</a:t>
            </a:fld>
            <a:endParaRPr lang="en-SE"/>
          </a:p>
        </p:txBody>
      </p:sp>
    </p:spTree>
    <p:extLst>
      <p:ext uri="{BB962C8B-B14F-4D97-AF65-F5344CB8AC3E}">
        <p14:creationId xmlns:p14="http://schemas.microsoft.com/office/powerpoint/2010/main" val="218422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Att visa hur man gör en helt ny ”rätt” av rester. Hos många finns det många små burkar med lite av varje, det är perfekt att blanda ner här, så slipper resterna bli stående i kylen tills de blir så dåliga att de inte går att använda. Fråga i skolköket om de har rester efter mellisen och lunchen som ni kan använda. </a:t>
            </a:r>
          </a:p>
          <a:p>
            <a:r>
              <a:rPr lang="en-SE" sz="1200" kern="1200" dirty="0">
                <a:solidFill>
                  <a:schemeClr val="tx1"/>
                </a:solidFill>
                <a:effectLst/>
                <a:latin typeface="+mn-lt"/>
                <a:ea typeface="+mn-ea"/>
                <a:cs typeface="+mn-cs"/>
              </a:rPr>
              <a:t>Vill man låta barnen styra över innehållet i sin egna muffins.  </a:t>
            </a:r>
            <a:br>
              <a:rPr lang="en-SE" sz="1200" kern="1200" dirty="0">
                <a:solidFill>
                  <a:schemeClr val="tx1"/>
                </a:solidFill>
                <a:effectLst/>
                <a:latin typeface="+mn-lt"/>
                <a:ea typeface="+mn-ea"/>
                <a:cs typeface="+mn-cs"/>
              </a:rPr>
            </a:br>
            <a:r>
              <a:rPr lang="en-SE" sz="1200" kern="1200" dirty="0">
                <a:solidFill>
                  <a:schemeClr val="tx1"/>
                </a:solidFill>
                <a:effectLst/>
                <a:latin typeface="+mn-lt"/>
                <a:ea typeface="+mn-ea"/>
                <a:cs typeface="+mn-cs"/>
              </a:rPr>
              <a:t>-  Gör en naturell smet, fyll halva muffinsformen med smet, låt barnen välja fyllning. </a:t>
            </a:r>
            <a:r>
              <a:rPr lang="sv-SE" sz="1200" kern="1200" dirty="0">
                <a:solidFill>
                  <a:schemeClr val="tx1"/>
                </a:solidFill>
                <a:effectLst/>
                <a:latin typeface="+mn-lt"/>
                <a:ea typeface="+mn-ea"/>
                <a:cs typeface="+mn-cs"/>
              </a:rPr>
              <a:t>Fyll på</a:t>
            </a:r>
            <a:r>
              <a:rPr lang="en-SE" sz="1200" kern="1200" dirty="0">
                <a:solidFill>
                  <a:schemeClr val="tx1"/>
                </a:solidFill>
                <a:effectLst/>
                <a:latin typeface="+mn-lt"/>
                <a:ea typeface="+mn-ea"/>
                <a:cs typeface="+mn-cs"/>
              </a:rPr>
              <a:t> med mer smet och låt barnen själva välja sin topping. </a:t>
            </a:r>
          </a:p>
          <a:p>
            <a:endParaRPr lang="en-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SE" dirty="0">
                <a:latin typeface="Roboto" panose="02000000000000000000" pitchFamily="2" charset="0"/>
                <a:ea typeface="Roboto" panose="02000000000000000000" pitchFamily="2" charset="0"/>
              </a:rPr>
              <a:t>Kniv, skärbräda, bunkar, slevar, elvisp eller vanlig visp, måttsats.</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16</a:t>
            </a:fld>
            <a:endParaRPr lang="en-SE"/>
          </a:p>
        </p:txBody>
      </p:sp>
    </p:spTree>
    <p:extLst>
      <p:ext uri="{BB962C8B-B14F-4D97-AF65-F5344CB8AC3E}">
        <p14:creationId xmlns:p14="http://schemas.microsoft.com/office/powerpoint/2010/main" val="3275717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Grönsaker, ost, spenatblad, svamp, skinka eller baconbitar blandas ner i äggsmeten eftersom det är mycket enklare att bland ner i. </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17</a:t>
            </a:fld>
            <a:endParaRPr lang="en-SE"/>
          </a:p>
        </p:txBody>
      </p:sp>
    </p:spTree>
    <p:extLst>
      <p:ext uri="{BB962C8B-B14F-4D97-AF65-F5344CB8AC3E}">
        <p14:creationId xmlns:p14="http://schemas.microsoft.com/office/powerpoint/2010/main" val="413177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Roboto" panose="02000000000000000000" pitchFamily="2" charset="0"/>
                <a:ea typeface="Roboto" panose="02000000000000000000" pitchFamily="2" charset="0"/>
              </a:rPr>
              <a:t>Övrig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Roboto" panose="02000000000000000000" pitchFamily="2" charset="0"/>
                <a:ea typeface="Roboto" panose="02000000000000000000" pitchFamily="2" charset="0"/>
              </a:rPr>
              <a:t>Vad är </a:t>
            </a:r>
            <a:r>
              <a:rPr lang="en-SE" sz="1200" dirty="0">
                <a:latin typeface="Roboto" panose="02000000000000000000" pitchFamily="2" charset="0"/>
                <a:ea typeface="Roboto" panose="02000000000000000000" pitchFamily="2" charset="0"/>
              </a:rPr>
              <a:t>Kostministeriet</a:t>
            </a:r>
            <a:r>
              <a:rPr lang="sv-SE" sz="1200" dirty="0">
                <a:latin typeface="Roboto" panose="02000000000000000000" pitchFamily="2" charset="0"/>
                <a:ea typeface="Roboto" panose="02000000000000000000" pitchFamily="2" charset="0"/>
              </a:rPr>
              <a:t>? Det</a:t>
            </a:r>
            <a:r>
              <a:rPr lang="en-SE" sz="1200" dirty="0">
                <a:latin typeface="Roboto" panose="02000000000000000000" pitchFamily="2" charset="0"/>
                <a:ea typeface="Roboto" panose="02000000000000000000" pitchFamily="2" charset="0"/>
              </a:rPr>
              <a:t> är ett initiativ från Total Produce Nordic (TPN), som är en grupp av frukt- och gröntföretag. </a:t>
            </a:r>
            <a:r>
              <a:rPr lang="sv-SE" sz="1200" dirty="0">
                <a:latin typeface="Roboto" panose="02000000000000000000" pitchFamily="2" charset="0"/>
                <a:ea typeface="Roboto" panose="02000000000000000000" pitchFamily="2" charset="0"/>
              </a:rPr>
              <a:t>De</a:t>
            </a:r>
            <a:r>
              <a:rPr lang="en-SE" sz="1200" dirty="0">
                <a:latin typeface="Roboto" panose="02000000000000000000" pitchFamily="2" charset="0"/>
                <a:ea typeface="Roboto" panose="02000000000000000000" pitchFamily="2" charset="0"/>
              </a:rPr>
              <a:t> vill stärka folkhälsan genom en ökad konsumtion av frukt och grönsaker, som fortfarande är alldeles för låg. Den genomsnittliga konsumtionen ligger i dag på ungefär 350 gram om dagen, långt ifrån den rekommenderade nivån på 500 gram. Omfattande undersökningar visar att det finns en stor vilja att äta mer grönsaker och frukt, även bland dem som äter allra minst. Men det finns också en hel del barriärer. Det som uppfattas som pekpinnar kring vad man ska äta är en sådan barriär. Kostministeriet har därför valt att jobba med humor och värme, utan snobberier och rationella hälso- och hållbarhetsargument. </a:t>
            </a:r>
            <a:r>
              <a:rPr lang="sv-SE" sz="1200" dirty="0">
                <a:latin typeface="Roboto" panose="02000000000000000000" pitchFamily="2" charset="0"/>
                <a:ea typeface="Roboto" panose="02000000000000000000" pitchFamily="2" charset="0"/>
              </a:rPr>
              <a:t>Deras</a:t>
            </a:r>
            <a:r>
              <a:rPr lang="en-SE" sz="1200" dirty="0">
                <a:latin typeface="Roboto" panose="02000000000000000000" pitchFamily="2" charset="0"/>
                <a:ea typeface="Roboto" panose="02000000000000000000" pitchFamily="2" charset="0"/>
              </a:rPr>
              <a:t> fokus är at</a:t>
            </a:r>
            <a:r>
              <a:rPr lang="sv-SE" sz="1200" dirty="0">
                <a:latin typeface="Roboto" panose="02000000000000000000" pitchFamily="2" charset="0"/>
                <a:ea typeface="Roboto" panose="02000000000000000000" pitchFamily="2" charset="0"/>
              </a:rPr>
              <a:t>t</a:t>
            </a:r>
            <a:r>
              <a:rPr lang="en-SE" sz="1200" dirty="0">
                <a:latin typeface="Roboto" panose="02000000000000000000" pitchFamily="2" charset="0"/>
                <a:ea typeface="Roboto" panose="02000000000000000000" pitchFamily="2" charset="0"/>
              </a:rPr>
              <a:t> mat måste vara gott och kul. Framförallt är detta tilltal viktigt om man vill nå de som äter allra minst frukt och grönsaker i dag. </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20</a:t>
            </a:fld>
            <a:endParaRPr lang="en-SE"/>
          </a:p>
        </p:txBody>
      </p:sp>
    </p:spTree>
    <p:extLst>
      <p:ext uri="{BB962C8B-B14F-4D97-AF65-F5344CB8AC3E}">
        <p14:creationId xmlns:p14="http://schemas.microsoft.com/office/powerpoint/2010/main" val="356344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Laga något riktigt smaskigt av resterna i kylen, rädda mjölken med kort utgångsdatum eller leta fram förra årets grötris i skafferiet och gör ett supersmarrigt mellanmål. </a:t>
            </a:r>
          </a:p>
          <a:p>
            <a:r>
              <a:rPr lang="en-SE" sz="1200" kern="1200" dirty="0">
                <a:solidFill>
                  <a:schemeClr val="tx1"/>
                </a:solidFill>
                <a:effectLst/>
                <a:latin typeface="+mn-lt"/>
                <a:ea typeface="+mn-ea"/>
                <a:cs typeface="+mn-cs"/>
              </a:rPr>
              <a:t>Fota, filma eller skriv ner receptet och voilà – du är en resterkock!</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2</a:t>
            </a:fld>
            <a:endParaRPr lang="en-SE"/>
          </a:p>
        </p:txBody>
      </p:sp>
    </p:spTree>
    <p:extLst>
      <p:ext uri="{BB962C8B-B14F-4D97-AF65-F5344CB8AC3E}">
        <p14:creationId xmlns:p14="http://schemas.microsoft.com/office/powerpoint/2010/main" val="61942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E" sz="1200" dirty="0">
                <a:latin typeface="Roboto" panose="02000000000000000000" pitchFamily="2" charset="0"/>
                <a:ea typeface="Roboto" panose="02000000000000000000" pitchFamily="2" charset="0"/>
              </a:rPr>
              <a:t>Inspirationsmaterial för låg- och mellanstadiebarn</a:t>
            </a:r>
          </a:p>
          <a:p>
            <a:pPr marL="0" indent="0">
              <a:buNone/>
            </a:pPr>
            <a:r>
              <a:rPr lang="en-SE" sz="1200" dirty="0">
                <a:latin typeface="Roboto" panose="02000000000000000000" pitchFamily="2" charset="0"/>
                <a:ea typeface="Roboto" panose="02000000000000000000" pitchFamily="2" charset="0"/>
              </a:rPr>
              <a:t>”Detta är inspirationsmaterial för låg- och mellanstadiebarn. I synnerhet hoppas jag inspirera fritidspedagoger och lärare för barn i dessa åldrar. </a:t>
            </a:r>
          </a:p>
          <a:p>
            <a:pPr marL="0" indent="0">
              <a:buNone/>
            </a:pPr>
            <a:r>
              <a:rPr lang="en-SE" sz="1200" dirty="0">
                <a:latin typeface="Roboto" panose="02000000000000000000" pitchFamily="2" charset="0"/>
                <a:ea typeface="Roboto" panose="02000000000000000000" pitchFamily="2" charset="0"/>
              </a:rPr>
              <a:t>Inga avancerade köksverktyg behövs. Det krävs en ugn i närheten av borden när ni blandar, skär och dekorerar. </a:t>
            </a:r>
          </a:p>
          <a:p>
            <a:pPr marL="0" indent="0">
              <a:buNone/>
            </a:pPr>
            <a:r>
              <a:rPr lang="en-SE" sz="1200" dirty="0">
                <a:latin typeface="Roboto" panose="02000000000000000000" pitchFamily="2" charset="0"/>
                <a:ea typeface="Roboto" panose="02000000000000000000" pitchFamily="2" charset="0"/>
              </a:rPr>
              <a:t>Vid varje recept specificerar jag vilka redskap som behövs”.</a:t>
            </a:r>
          </a:p>
          <a:p>
            <a:pPr marL="0" indent="0">
              <a:buNone/>
            </a:pPr>
            <a:r>
              <a:rPr lang="en-SE" sz="1200" dirty="0">
                <a:latin typeface="Roboto" panose="02000000000000000000" pitchFamily="2" charset="0"/>
                <a:ea typeface="Roboto" panose="02000000000000000000" pitchFamily="2" charset="0"/>
              </a:rPr>
              <a:t>Lycka till, önskar Malin Broman, kock och matkreatör samt jurymedlem i Resterkocken.</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3</a:t>
            </a:fld>
            <a:endParaRPr lang="en-SE"/>
          </a:p>
        </p:txBody>
      </p:sp>
    </p:spTree>
    <p:extLst>
      <p:ext uri="{BB962C8B-B14F-4D97-AF65-F5344CB8AC3E}">
        <p14:creationId xmlns:p14="http://schemas.microsoft.com/office/powerpoint/2010/main" val="36561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dirty="0">
                <a:latin typeface="Roboto" panose="02000000000000000000" pitchFamily="2" charset="0"/>
                <a:ea typeface="Roboto" panose="02000000000000000000" pitchFamily="2" charset="0"/>
              </a:rPr>
              <a:t>Servera direkt när broccoliträden fortfarande är varma. Ha gärna lite extra salt vid sidan - det gör att många barn gillar det lite mer. Har ni en citron över kan barnen också testa om de gillar broccolin mer eller mindre med citronsaft över. </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4</a:t>
            </a:fld>
            <a:endParaRPr lang="en-SE"/>
          </a:p>
        </p:txBody>
      </p:sp>
    </p:spTree>
    <p:extLst>
      <p:ext uri="{BB962C8B-B14F-4D97-AF65-F5344CB8AC3E}">
        <p14:creationId xmlns:p14="http://schemas.microsoft.com/office/powerpoint/2010/main" val="393374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Visa att hela broccoli kan användas. Många skär bort stammen men den är lika god som buketterna. </a:t>
            </a:r>
          </a:p>
          <a:p>
            <a:r>
              <a:rPr lang="en-SE" sz="1200" kern="1200" dirty="0">
                <a:solidFill>
                  <a:schemeClr val="tx1"/>
                </a:solidFill>
                <a:effectLst/>
                <a:latin typeface="+mn-lt"/>
                <a:ea typeface="+mn-ea"/>
                <a:cs typeface="+mn-cs"/>
              </a:rPr>
              <a:t>Grunden till såsen kan baseras på olika mejeriprodukter. Fråga i skolköket om de har några ”slattar” kvar att blanda ihop. En kall sås eller dip blir ofta bara godare av att blanda olika mejeriprodukter.</a:t>
            </a:r>
          </a:p>
          <a:p>
            <a:r>
              <a:rPr lang="en-SE" sz="1200" kern="1200" dirty="0">
                <a:solidFill>
                  <a:schemeClr val="tx1"/>
                </a:solidFill>
                <a:effectLst/>
                <a:latin typeface="+mn-lt"/>
                <a:ea typeface="+mn-ea"/>
                <a:cs typeface="+mn-cs"/>
              </a:rPr>
              <a:t>Har du ostskalkar hemma, riv osten, lägg i påsar, frys in och plocka fram när det behövs. Har hårdosten börjat mögla är det bara att skära bort mögelfläckar och ytterligare minst två centimeter runt det angripna stället.</a:t>
            </a:r>
          </a:p>
          <a:p>
            <a:r>
              <a:rPr lang="en-SE" sz="1200" kern="1200" dirty="0">
                <a:solidFill>
                  <a:schemeClr val="tx1"/>
                </a:solidFill>
                <a:effectLst/>
                <a:latin typeface="+mn-lt"/>
                <a:ea typeface="+mn-ea"/>
                <a:cs typeface="+mn-cs"/>
              </a:rPr>
              <a:t>Låt gärna barnen reflektera över om det är någon del av broccolin som de tycker är godare eller om de tycker att allt är lika gott. </a:t>
            </a:r>
          </a:p>
          <a:p>
            <a:r>
              <a:rPr lang="en-SE" sz="1200" kern="1200" dirty="0">
                <a:solidFill>
                  <a:schemeClr val="tx1"/>
                </a:solidFill>
                <a:effectLst/>
                <a:latin typeface="+mn-lt"/>
                <a:ea typeface="+mn-ea"/>
                <a:cs typeface="+mn-cs"/>
              </a:rPr>
              <a:t>Det går lika bra att använda blomkål istället. Finns det kvar blad runt blomkålen? Låt bladen vara med i ugnen. </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5</a:t>
            </a:fld>
            <a:endParaRPr lang="en-SE"/>
          </a:p>
        </p:txBody>
      </p:sp>
    </p:spTree>
    <p:extLst>
      <p:ext uri="{BB962C8B-B14F-4D97-AF65-F5344CB8AC3E}">
        <p14:creationId xmlns:p14="http://schemas.microsoft.com/office/powerpoint/2010/main" val="338558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Ta bort eventuella torra dela</a:t>
            </a:r>
            <a:r>
              <a:rPr lang="sv-SE" sz="1200" kern="1200" dirty="0">
                <a:solidFill>
                  <a:schemeClr val="tx1"/>
                </a:solidFill>
                <a:effectLst/>
                <a:latin typeface="+mn-lt"/>
                <a:ea typeface="+mn-ea"/>
                <a:cs typeface="+mn-cs"/>
              </a:rPr>
              <a:t>r</a:t>
            </a:r>
            <a:r>
              <a:rPr lang="en-SE" sz="1200" kern="1200" dirty="0">
                <a:solidFill>
                  <a:schemeClr val="tx1"/>
                </a:solidFill>
                <a:effectLst/>
                <a:latin typeface="+mn-lt"/>
                <a:ea typeface="+mn-ea"/>
                <a:cs typeface="+mn-cs"/>
              </a:rPr>
              <a:t> på broccolistjälken. Skär broccolin från toppen och vidare ner längs stammen. Det kommer bli olika storlekar, det gör inget. Det blir precis som i riktiga skogen med större och mindre träd. Tänk bara på att inte låta stjälkbitarna vara för tjocka då kommer de knappt bli tillagde innan buketterna är rostade.</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6</a:t>
            </a:fld>
            <a:endParaRPr lang="en-SE"/>
          </a:p>
        </p:txBody>
      </p:sp>
    </p:spTree>
    <p:extLst>
      <p:ext uri="{BB962C8B-B14F-4D97-AF65-F5344CB8AC3E}">
        <p14:creationId xmlns:p14="http://schemas.microsoft.com/office/powerpoint/2010/main" val="134362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t>
            </a:r>
            <a:r>
              <a:rPr lang="en-SE" sz="1200" kern="1200" dirty="0">
                <a:solidFill>
                  <a:schemeClr val="tx1"/>
                </a:solidFill>
                <a:effectLst/>
                <a:latin typeface="+mn-lt"/>
                <a:ea typeface="+mn-ea"/>
                <a:cs typeface="+mn-cs"/>
              </a:rPr>
              <a:t>alta broccolin och ha gärna lite extra salt vid sidan om</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7</a:t>
            </a:fld>
            <a:endParaRPr lang="en-SE"/>
          </a:p>
        </p:txBody>
      </p:sp>
    </p:spTree>
    <p:extLst>
      <p:ext uri="{BB962C8B-B14F-4D97-AF65-F5344CB8AC3E}">
        <p14:creationId xmlns:p14="http://schemas.microsoft.com/office/powerpoint/2010/main" val="134438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dirty="0">
                <a:solidFill>
                  <a:schemeClr val="tx1"/>
                </a:solidFill>
                <a:effectLst/>
                <a:latin typeface="+mn-lt"/>
                <a:ea typeface="+mn-ea"/>
                <a:cs typeface="+mn-cs"/>
              </a:rPr>
              <a:t>Bra som mellissnacks eller istället för förmiddagsfrukt. Det går också bra att endast riva parmesan över eller gör en dip på mejeri- eller havreprodukt med färdig kryddblandning</a:t>
            </a:r>
            <a:r>
              <a:rPr lang="en-SE" dirty="0">
                <a:effectLst/>
              </a:rPr>
              <a:t> </a:t>
            </a:r>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8</a:t>
            </a:fld>
            <a:endParaRPr lang="en-SE"/>
          </a:p>
        </p:txBody>
      </p:sp>
    </p:spTree>
    <p:extLst>
      <p:ext uri="{BB962C8B-B14F-4D97-AF65-F5344CB8AC3E}">
        <p14:creationId xmlns:p14="http://schemas.microsoft.com/office/powerpoint/2010/main" val="274401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b="1" kern="1200" dirty="0">
                <a:solidFill>
                  <a:schemeClr val="tx1"/>
                </a:solidFill>
                <a:effectLst/>
                <a:latin typeface="+mn-lt"/>
                <a:ea typeface="+mn-ea"/>
                <a:cs typeface="+mn-cs"/>
              </a:rPr>
              <a:t>Syfte:</a:t>
            </a:r>
            <a:endParaRPr lang="en-SE" sz="1200" kern="1200" dirty="0">
              <a:solidFill>
                <a:schemeClr val="tx1"/>
              </a:solidFill>
              <a:effectLst/>
              <a:latin typeface="+mn-lt"/>
              <a:ea typeface="+mn-ea"/>
              <a:cs typeface="+mn-cs"/>
            </a:endParaRPr>
          </a:p>
          <a:p>
            <a:r>
              <a:rPr lang="en-SE" sz="1200" kern="1200" dirty="0">
                <a:solidFill>
                  <a:schemeClr val="tx1"/>
                </a:solidFill>
                <a:effectLst/>
                <a:latin typeface="+mn-lt"/>
                <a:ea typeface="+mn-ea"/>
                <a:cs typeface="+mn-cs"/>
              </a:rPr>
              <a:t>Bananer slängs i stora mängder. Ju brunare banan desto sötare. Många gillar inte den mjuka konsistensen bananen får som mogen men de passar utmärkt i bakning som här. Eller i bananpannkakor, milkshakes eller smoothies. Eller dela den på hälften stick en pinne i ena halvorna och frys in som glass. Vill du lyxa till bananglassen, doppa den frysta bananen i smält choklad och strössla över ex kokos, frystorkade bär eller helt vanligt strössel.</a:t>
            </a:r>
          </a:p>
          <a:p>
            <a:r>
              <a:rPr lang="en-SE" sz="1200" kern="1200" dirty="0">
                <a:solidFill>
                  <a:schemeClr val="tx1"/>
                </a:solidFill>
                <a:effectLst/>
                <a:latin typeface="+mn-lt"/>
                <a:ea typeface="+mn-ea"/>
                <a:cs typeface="+mn-cs"/>
              </a:rPr>
              <a:t>Självklart går det bra att hoppa över chokladen i muffinsen. Istället kan bitar av äpple eller päron läggas i eller bär. Perfekt att använda de kantstötta frukterna som ofta blir över. </a:t>
            </a:r>
          </a:p>
          <a:p>
            <a:endParaRPr lang="en-SE" dirty="0"/>
          </a:p>
        </p:txBody>
      </p:sp>
      <p:sp>
        <p:nvSpPr>
          <p:cNvPr id="4" name="Slide Number Placeholder 3"/>
          <p:cNvSpPr>
            <a:spLocks noGrp="1"/>
          </p:cNvSpPr>
          <p:nvPr>
            <p:ph type="sldNum" sz="quarter" idx="5"/>
          </p:nvPr>
        </p:nvSpPr>
        <p:spPr/>
        <p:txBody>
          <a:bodyPr/>
          <a:lstStyle/>
          <a:p>
            <a:fld id="{F9B0C77D-6A2A-E146-BE32-A705C90D430D}" type="slidenum">
              <a:rPr lang="en-SE" smtClean="0"/>
              <a:t>9</a:t>
            </a:fld>
            <a:endParaRPr lang="en-SE"/>
          </a:p>
        </p:txBody>
      </p:sp>
    </p:spTree>
    <p:extLst>
      <p:ext uri="{BB962C8B-B14F-4D97-AF65-F5344CB8AC3E}">
        <p14:creationId xmlns:p14="http://schemas.microsoft.com/office/powerpoint/2010/main" val="317807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DE9E-482D-DA40-848D-4A7725D380D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B898C8FE-5797-7B49-9164-1DE60C1B2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75561344-480E-C040-AA2C-FDC7E0A3F650}"/>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5" name="Footer Placeholder 4">
            <a:extLst>
              <a:ext uri="{FF2B5EF4-FFF2-40B4-BE49-F238E27FC236}">
                <a16:creationId xmlns:a16="http://schemas.microsoft.com/office/drawing/2014/main" id="{B2D903BB-250D-C845-8024-374FDE70C8C8}"/>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B0C5770E-DFFE-FB46-BF40-F63053473049}"/>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267522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055B-9000-884F-8273-6A35698B4874}"/>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367D7BE5-BDA2-E74E-89DC-FF23BE3CBD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ACBB001E-0F4E-204D-841A-EF29CCC8723E}"/>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5" name="Footer Placeholder 4">
            <a:extLst>
              <a:ext uri="{FF2B5EF4-FFF2-40B4-BE49-F238E27FC236}">
                <a16:creationId xmlns:a16="http://schemas.microsoft.com/office/drawing/2014/main" id="{44CB63BE-EBAE-DB43-8F0D-D6F6E86382EE}"/>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CA20CA2-77AE-8946-A847-770D70ADB1DC}"/>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283150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3594AC-3B76-A84F-AD75-9EC1F0294F9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40560632-F5A8-8443-B71E-12B0FE26B0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B95C2C7D-F0FA-6D45-A6BE-6C41E3B8C2A3}"/>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5" name="Footer Placeholder 4">
            <a:extLst>
              <a:ext uri="{FF2B5EF4-FFF2-40B4-BE49-F238E27FC236}">
                <a16:creationId xmlns:a16="http://schemas.microsoft.com/office/drawing/2014/main" id="{FF6E7284-1F7A-C345-9CBA-2CDB15A8EF8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60EC8E0-E956-C746-9692-F665B3962ED0}"/>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267771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9A2CF-10C6-CC42-A06A-68F206B38990}"/>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784D398D-BC3D-694F-8D70-70216CB493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11C04C40-A727-9244-9FB0-AF48E788DBFB}"/>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5" name="Footer Placeholder 4">
            <a:extLst>
              <a:ext uri="{FF2B5EF4-FFF2-40B4-BE49-F238E27FC236}">
                <a16:creationId xmlns:a16="http://schemas.microsoft.com/office/drawing/2014/main" id="{2CB8C396-5472-3F4C-88BE-C496B0B8A959}"/>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D216564-D3F3-7449-9D52-FE86A46ACA32}"/>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235796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BF01-72B2-224D-9017-DCF1FB80AD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26A2BDB2-FA1E-CF49-AA3B-68F1021192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2C88E2-5E89-2A4C-A18B-0C22F95B9FFE}"/>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5" name="Footer Placeholder 4">
            <a:extLst>
              <a:ext uri="{FF2B5EF4-FFF2-40B4-BE49-F238E27FC236}">
                <a16:creationId xmlns:a16="http://schemas.microsoft.com/office/drawing/2014/main" id="{47C1E672-8932-D34B-8DB6-26179A3587A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234E783-5C4B-6A46-8AB3-CD233715E126}"/>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317644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AC69-321C-5841-9165-8E32A9947424}"/>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0E94297-FF2E-B04B-804F-19FD4EF5DA7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59761C0F-3846-3047-860F-68A23F5BB7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213070C1-457B-2E4E-A4B7-45137753B622}"/>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6" name="Footer Placeholder 5">
            <a:extLst>
              <a:ext uri="{FF2B5EF4-FFF2-40B4-BE49-F238E27FC236}">
                <a16:creationId xmlns:a16="http://schemas.microsoft.com/office/drawing/2014/main" id="{D87A0D6A-DFEF-8142-88DD-CE800941806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8CC1A202-76AB-BA46-9CA7-51431821F562}"/>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367384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9B2D-0747-2C49-9E76-3A918A008724}"/>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A1A54787-2276-7F41-ADBC-82271E5B78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AC6186F-5A6B-1B47-8966-62E64ED786D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5BEA1D71-9FE0-9144-950D-AF7E3D289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A84462-CB32-5B49-90C9-76EF05F018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681B86C0-2661-B54B-AE0C-5A5E91BF3D49}"/>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8" name="Footer Placeholder 7">
            <a:extLst>
              <a:ext uri="{FF2B5EF4-FFF2-40B4-BE49-F238E27FC236}">
                <a16:creationId xmlns:a16="http://schemas.microsoft.com/office/drawing/2014/main" id="{8AB75755-EFB8-F441-98BE-D7C69D13236C}"/>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D5D68FF-6760-D141-B2F2-8C5CEFC952A8}"/>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366034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6919-5933-6A4D-9CB0-34782F2201CB}"/>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65584AB2-225A-6C4A-A389-41A7E3FC8619}"/>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4" name="Footer Placeholder 3">
            <a:extLst>
              <a:ext uri="{FF2B5EF4-FFF2-40B4-BE49-F238E27FC236}">
                <a16:creationId xmlns:a16="http://schemas.microsoft.com/office/drawing/2014/main" id="{1A047164-7A31-4142-B45A-C257EF964250}"/>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B9AE109C-8C1C-9840-819C-089CD7456BFE}"/>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10327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93A93-AA8D-C749-855F-492925E1A8E9}"/>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3" name="Footer Placeholder 2">
            <a:extLst>
              <a:ext uri="{FF2B5EF4-FFF2-40B4-BE49-F238E27FC236}">
                <a16:creationId xmlns:a16="http://schemas.microsoft.com/office/drawing/2014/main" id="{7A6D617D-AD72-0448-B514-188334AC5812}"/>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1AB7E678-5F7E-4841-B158-6C47B0EF4C5E}"/>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48009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47E8-C154-8B49-B750-A8F26504D8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8B15937-7245-604E-A1AF-E2B483D1C9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5124512E-EAC3-854D-9500-6F5F76E70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5B3CA9-58D4-F047-986A-26BAB75BD33E}"/>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6" name="Footer Placeholder 5">
            <a:extLst>
              <a:ext uri="{FF2B5EF4-FFF2-40B4-BE49-F238E27FC236}">
                <a16:creationId xmlns:a16="http://schemas.microsoft.com/office/drawing/2014/main" id="{48DE45FA-E463-BF42-AE2B-6B3057DF41CB}"/>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2147E7B1-B83E-0048-9594-0BF395CFDEF4}"/>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310471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B7BF-B502-FC45-B234-CD8F8A1A03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D842503A-37EE-D24A-B0FF-674900491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3132C5D4-7F10-D743-A3CC-77A2FB8BA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5A10A6-3621-D34E-A084-8F3BD569E3E4}"/>
              </a:ext>
            </a:extLst>
          </p:cNvPr>
          <p:cNvSpPr>
            <a:spLocks noGrp="1"/>
          </p:cNvSpPr>
          <p:nvPr>
            <p:ph type="dt" sz="half" idx="10"/>
          </p:nvPr>
        </p:nvSpPr>
        <p:spPr/>
        <p:txBody>
          <a:bodyPr/>
          <a:lstStyle/>
          <a:p>
            <a:fld id="{32C2ACE2-3DFC-424E-A9F4-52D1741F56A9}" type="datetimeFigureOut">
              <a:rPr lang="en-SE" smtClean="0"/>
              <a:t>09/07/2022</a:t>
            </a:fld>
            <a:endParaRPr lang="en-SE"/>
          </a:p>
        </p:txBody>
      </p:sp>
      <p:sp>
        <p:nvSpPr>
          <p:cNvPr id="6" name="Footer Placeholder 5">
            <a:extLst>
              <a:ext uri="{FF2B5EF4-FFF2-40B4-BE49-F238E27FC236}">
                <a16:creationId xmlns:a16="http://schemas.microsoft.com/office/drawing/2014/main" id="{83B97F13-3681-F74A-A161-8288385B2887}"/>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0C9A325-6F81-7E40-87E1-F4AB92C7C045}"/>
              </a:ext>
            </a:extLst>
          </p:cNvPr>
          <p:cNvSpPr>
            <a:spLocks noGrp="1"/>
          </p:cNvSpPr>
          <p:nvPr>
            <p:ph type="sldNum" sz="quarter" idx="12"/>
          </p:nvPr>
        </p:nvSpPr>
        <p:spPr/>
        <p:txBody>
          <a:bodyPr/>
          <a:lstStyle/>
          <a:p>
            <a:fld id="{0ACD8E7E-F546-0146-8E9B-7A68B7935797}" type="slidenum">
              <a:rPr lang="en-SE" smtClean="0"/>
              <a:t>‹#›</a:t>
            </a:fld>
            <a:endParaRPr lang="en-SE"/>
          </a:p>
        </p:txBody>
      </p:sp>
    </p:spTree>
    <p:extLst>
      <p:ext uri="{BB962C8B-B14F-4D97-AF65-F5344CB8AC3E}">
        <p14:creationId xmlns:p14="http://schemas.microsoft.com/office/powerpoint/2010/main" val="228880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C559-4BF3-F94E-B6A2-2175208B1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7B83AA9F-DCA6-9340-809C-9FE3DB558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5459A533-B7C3-9C45-AAA0-EDB9E3A13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2ACE2-3DFC-424E-A9F4-52D1741F56A9}" type="datetimeFigureOut">
              <a:rPr lang="en-SE" smtClean="0"/>
              <a:t>09/07/2022</a:t>
            </a:fld>
            <a:endParaRPr lang="en-SE"/>
          </a:p>
        </p:txBody>
      </p:sp>
      <p:sp>
        <p:nvSpPr>
          <p:cNvPr id="5" name="Footer Placeholder 4">
            <a:extLst>
              <a:ext uri="{FF2B5EF4-FFF2-40B4-BE49-F238E27FC236}">
                <a16:creationId xmlns:a16="http://schemas.microsoft.com/office/drawing/2014/main" id="{4B4D480E-21A6-B445-83D7-954535DDF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FECAA949-B3E6-694F-928C-B1AE6398F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D8E7E-F546-0146-8E9B-7A68B7935797}" type="slidenum">
              <a:rPr lang="en-SE" smtClean="0"/>
              <a:t>‹#›</a:t>
            </a:fld>
            <a:endParaRPr lang="en-SE"/>
          </a:p>
        </p:txBody>
      </p:sp>
    </p:spTree>
    <p:extLst>
      <p:ext uri="{BB962C8B-B14F-4D97-AF65-F5344CB8AC3E}">
        <p14:creationId xmlns:p14="http://schemas.microsoft.com/office/powerpoint/2010/main" val="1701831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jpe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4.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DCE"/>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F414280-8DB0-174D-B2B0-495272BE02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2777" y="312814"/>
            <a:ext cx="8227717" cy="4826746"/>
          </a:xfrm>
          <a:prstGeom prst="rect">
            <a:avLst/>
          </a:prstGeom>
        </p:spPr>
      </p:pic>
      <p:sp>
        <p:nvSpPr>
          <p:cNvPr id="2" name="Title 1">
            <a:extLst>
              <a:ext uri="{FF2B5EF4-FFF2-40B4-BE49-F238E27FC236}">
                <a16:creationId xmlns:a16="http://schemas.microsoft.com/office/drawing/2014/main" id="{9E67E9B4-106C-A242-BB3F-03C505DE4A9F}"/>
              </a:ext>
            </a:extLst>
          </p:cNvPr>
          <p:cNvSpPr>
            <a:spLocks noGrp="1"/>
          </p:cNvSpPr>
          <p:nvPr>
            <p:ph type="ctrTitle"/>
          </p:nvPr>
        </p:nvSpPr>
        <p:spPr>
          <a:xfrm>
            <a:off x="0" y="5224007"/>
            <a:ext cx="12192000" cy="862116"/>
          </a:xfrm>
        </p:spPr>
        <p:txBody>
          <a:bodyPr>
            <a:normAutofit/>
          </a:bodyPr>
          <a:lstStyle/>
          <a:p>
            <a:r>
              <a:rPr lang="sv-SE" sz="4500" b="1" dirty="0">
                <a:latin typeface="Roboto" panose="02000000000000000000" pitchFamily="2" charset="0"/>
                <a:ea typeface="Roboto" panose="02000000000000000000" pitchFamily="2" charset="0"/>
              </a:rPr>
              <a:t>Höstlovsaktivitet – laga </a:t>
            </a:r>
            <a:r>
              <a:rPr lang="sv-SE" sz="4500" b="1" dirty="0" err="1">
                <a:latin typeface="Roboto" panose="02000000000000000000" pitchFamily="2" charset="0"/>
                <a:ea typeface="Roboto" panose="02000000000000000000" pitchFamily="2" charset="0"/>
              </a:rPr>
              <a:t>mellis</a:t>
            </a:r>
            <a:r>
              <a:rPr lang="sv-SE" sz="4500" b="1" dirty="0">
                <a:latin typeface="Roboto" panose="02000000000000000000" pitchFamily="2" charset="0"/>
                <a:ea typeface="Roboto" panose="02000000000000000000" pitchFamily="2" charset="0"/>
              </a:rPr>
              <a:t> på rester</a:t>
            </a:r>
            <a:endParaRPr lang="en-SE" sz="4500" b="1" dirty="0">
              <a:latin typeface="Roboto" panose="02000000000000000000" pitchFamily="2" charset="0"/>
              <a:ea typeface="Roboto" panose="02000000000000000000" pitchFamily="2" charset="0"/>
            </a:endParaRPr>
          </a:p>
        </p:txBody>
      </p:sp>
      <p:pic>
        <p:nvPicPr>
          <p:cNvPr id="10" name="Picture 9" descr="A picture containing icon&#10;&#10;Description automatically generated">
            <a:extLst>
              <a:ext uri="{FF2B5EF4-FFF2-40B4-BE49-F238E27FC236}">
                <a16:creationId xmlns:a16="http://schemas.microsoft.com/office/drawing/2014/main" id="{4DEC23E8-A8FF-7E40-9699-7362BE61B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438966">
            <a:off x="-11328" y="170710"/>
            <a:ext cx="999315" cy="1129660"/>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7319BEA1-B7FE-A745-8E9C-4ABAEB13C7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515376">
            <a:off x="935522" y="736485"/>
            <a:ext cx="918721" cy="1311239"/>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808DDA26-C9AD-E443-B655-1ED722DA7D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3081" y="5451449"/>
            <a:ext cx="2033437" cy="2714855"/>
          </a:xfrm>
          <a:prstGeom prst="rect">
            <a:avLst/>
          </a:prstGeom>
        </p:spPr>
      </p:pic>
      <p:pic>
        <p:nvPicPr>
          <p:cNvPr id="28" name="Picture 27" descr="A picture containing shape&#10;&#10;Description automatically generated">
            <a:extLst>
              <a:ext uri="{FF2B5EF4-FFF2-40B4-BE49-F238E27FC236}">
                <a16:creationId xmlns:a16="http://schemas.microsoft.com/office/drawing/2014/main" id="{C0F3A212-97A9-0644-8E6C-92C3B5C72C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515376">
            <a:off x="1254449" y="-41973"/>
            <a:ext cx="757540" cy="1081195"/>
          </a:xfrm>
          <a:prstGeom prst="rect">
            <a:avLst/>
          </a:prstGeom>
        </p:spPr>
      </p:pic>
      <p:sp>
        <p:nvSpPr>
          <p:cNvPr id="11" name="Title 1">
            <a:extLst>
              <a:ext uri="{FF2B5EF4-FFF2-40B4-BE49-F238E27FC236}">
                <a16:creationId xmlns:a16="http://schemas.microsoft.com/office/drawing/2014/main" id="{3CAA09FE-ED67-6046-8280-1AB81FA6A714}"/>
              </a:ext>
            </a:extLst>
          </p:cNvPr>
          <p:cNvSpPr txBox="1">
            <a:spLocks/>
          </p:cNvSpPr>
          <p:nvPr/>
        </p:nvSpPr>
        <p:spPr>
          <a:xfrm>
            <a:off x="0" y="6086123"/>
            <a:ext cx="12191999" cy="4866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b="1" dirty="0">
                <a:solidFill>
                  <a:srgbClr val="FF5609"/>
                </a:solidFill>
                <a:latin typeface="Roboto" panose="02000000000000000000" pitchFamily="2" charset="0"/>
                <a:ea typeface="Roboto" panose="02000000000000000000" pitchFamily="2" charset="0"/>
              </a:rPr>
              <a:t>För fritids och grundskola</a:t>
            </a:r>
            <a:endParaRPr lang="en-SE" sz="2800" b="1" dirty="0">
              <a:solidFill>
                <a:srgbClr val="FF5609"/>
              </a:solidFill>
              <a:latin typeface="Roboto" panose="02000000000000000000" pitchFamily="2" charset="0"/>
              <a:ea typeface="Roboto" panose="02000000000000000000" pitchFamily="2" charset="0"/>
            </a:endParaRPr>
          </a:p>
        </p:txBody>
      </p:sp>
      <p:pic>
        <p:nvPicPr>
          <p:cNvPr id="13" name="Content Placeholder 4" descr="Logo, icon&#10;&#10;Description automatically generated">
            <a:extLst>
              <a:ext uri="{FF2B5EF4-FFF2-40B4-BE49-F238E27FC236}">
                <a16:creationId xmlns:a16="http://schemas.microsoft.com/office/drawing/2014/main" id="{A370D630-29FA-FA40-A479-CC17E11E71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98259" y="3926546"/>
            <a:ext cx="2219735" cy="1456335"/>
          </a:xfrm>
          <a:prstGeom prst="rect">
            <a:avLst/>
          </a:prstGeom>
        </p:spPr>
      </p:pic>
    </p:spTree>
    <p:extLst>
      <p:ext uri="{BB962C8B-B14F-4D97-AF65-F5344CB8AC3E}">
        <p14:creationId xmlns:p14="http://schemas.microsoft.com/office/powerpoint/2010/main" val="350298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EBFC0849-845B-E943-AEA8-3BD7288FD26F}"/>
              </a:ext>
            </a:extLst>
          </p:cNvPr>
          <p:cNvSpPr>
            <a:spLocks noGrp="1"/>
          </p:cNvSpPr>
          <p:nvPr>
            <p:ph idx="1"/>
          </p:nvPr>
        </p:nvSpPr>
        <p:spPr>
          <a:xfrm>
            <a:off x="6161051" y="4099438"/>
            <a:ext cx="4701540" cy="301312"/>
          </a:xfrm>
        </p:spPr>
        <p:txBody>
          <a:bodyPr>
            <a:noAutofit/>
          </a:bodyPr>
          <a:lstStyle/>
          <a:p>
            <a:pPr marL="0" indent="0">
              <a:spcBef>
                <a:spcPts val="400"/>
              </a:spcBef>
              <a:buNone/>
            </a:pPr>
            <a:r>
              <a:rPr lang="en-SE" sz="1800" dirty="0">
                <a:latin typeface="Roboto Medium" panose="02000000000000000000" pitchFamily="2" charset="0"/>
                <a:ea typeface="Roboto Medium" panose="02000000000000000000" pitchFamily="2" charset="0"/>
              </a:rPr>
              <a:t>Redskap som behövs: </a:t>
            </a:r>
          </a:p>
          <a:p>
            <a:pPr marL="0" indent="0">
              <a:buNone/>
            </a:pPr>
            <a:endParaRPr lang="en-SE" sz="1800" dirty="0">
              <a:latin typeface="Roboto" panose="02000000000000000000" pitchFamily="2" charset="0"/>
              <a:ea typeface="Roboto" panose="02000000000000000000" pitchFamily="2" charset="0"/>
            </a:endParaRPr>
          </a:p>
        </p:txBody>
      </p:sp>
      <p:sp>
        <p:nvSpPr>
          <p:cNvPr id="7" name="Rectangle 6">
            <a:extLst>
              <a:ext uri="{FF2B5EF4-FFF2-40B4-BE49-F238E27FC236}">
                <a16:creationId xmlns:a16="http://schemas.microsoft.com/office/drawing/2014/main" id="{A719B03F-5871-6C4E-83A4-DC25FBF6F4B0}"/>
              </a:ext>
            </a:extLst>
          </p:cNvPr>
          <p:cNvSpPr/>
          <p:nvPr/>
        </p:nvSpPr>
        <p:spPr>
          <a:xfrm>
            <a:off x="906780" y="1801828"/>
            <a:ext cx="4783533" cy="4257576"/>
          </a:xfrm>
          <a:prstGeom prst="rect">
            <a:avLst/>
          </a:prstGeom>
        </p:spPr>
        <p:txBody>
          <a:bodyPr wrap="square">
            <a:spAutoFit/>
          </a:bodyPr>
          <a:lstStyle/>
          <a:p>
            <a:pPr>
              <a:spcBef>
                <a:spcPts val="400"/>
              </a:spcBef>
            </a:pPr>
            <a:r>
              <a:rPr lang="en-SE" dirty="0">
                <a:latin typeface="Roboto" panose="02000000000000000000" pitchFamily="2" charset="0"/>
                <a:ea typeface="Roboto" panose="02000000000000000000" pitchFamily="2" charset="0"/>
              </a:rPr>
              <a:t>12 muffins</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4 </a:t>
            </a:r>
            <a:r>
              <a:rPr lang="sv-SE" dirty="0">
                <a:latin typeface="Roboto" panose="02000000000000000000" pitchFamily="2" charset="0"/>
                <a:ea typeface="Roboto" panose="02000000000000000000" pitchFamily="2" charset="0"/>
              </a:rPr>
              <a:t>(bruna) </a:t>
            </a:r>
            <a:r>
              <a:rPr lang="en-SE" dirty="0">
                <a:latin typeface="Roboto" panose="02000000000000000000" pitchFamily="2" charset="0"/>
                <a:ea typeface="Roboto" panose="02000000000000000000" pitchFamily="2" charset="0"/>
              </a:rPr>
              <a:t>bananer</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100 g rumstempererat smör eller margarin</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½ dl socker</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3 ägg</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4 dl vetemjöl</a:t>
            </a:r>
            <a:r>
              <a:rPr lang="sv-SE" dirty="0">
                <a:latin typeface="Roboto" panose="02000000000000000000" pitchFamily="2" charset="0"/>
                <a:ea typeface="Roboto" panose="02000000000000000000" pitchFamily="2" charset="0"/>
              </a:rPr>
              <a:t> eller </a:t>
            </a:r>
            <a:r>
              <a:rPr lang="sv-SE" dirty="0">
                <a:latin typeface="Roboto" panose="02000000000000000000" pitchFamily="2" charset="0"/>
                <a:ea typeface="Roboto" panose="02000000000000000000" pitchFamily="2" charset="0"/>
                <a:cs typeface="Roboto Light" panose="02000000000000000000" pitchFamily="2" charset="0"/>
              </a:rPr>
              <a:t>glutenfritt mjöl</a:t>
            </a:r>
            <a:endParaRPr lang="sv-SE" dirty="0">
              <a:latin typeface="Roboto" panose="02000000000000000000" pitchFamily="2" charset="0"/>
              <a:ea typeface="Roboto" panose="02000000000000000000" pitchFamily="2" charset="0"/>
            </a:endParaRP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1 tsk bakpulver</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1 tsk malen kanel</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½ tsk malen ingefära</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½ tsk salt</a:t>
            </a:r>
          </a:p>
          <a:p>
            <a:pPr marL="285750" indent="-285750">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rPr>
              <a:t>100 g choklad</a:t>
            </a:r>
            <a:r>
              <a:rPr lang="sv-SE" dirty="0">
                <a:latin typeface="Roboto" panose="02000000000000000000" pitchFamily="2" charset="0"/>
                <a:ea typeface="Roboto" panose="02000000000000000000" pitchFamily="2" charset="0"/>
              </a:rPr>
              <a:t> </a:t>
            </a:r>
            <a:r>
              <a:rPr lang="en-SE" dirty="0">
                <a:latin typeface="Roboto" panose="02000000000000000000" pitchFamily="2" charset="0"/>
                <a:ea typeface="Roboto" panose="02000000000000000000" pitchFamily="2" charset="0"/>
              </a:rPr>
              <a:t>eller överblivna bär</a:t>
            </a:r>
            <a:r>
              <a:rPr lang="sv-SE" dirty="0">
                <a:latin typeface="Roboto" panose="02000000000000000000" pitchFamily="2" charset="0"/>
                <a:ea typeface="Roboto" panose="02000000000000000000" pitchFamily="2" charset="0"/>
              </a:rPr>
              <a:t>/</a:t>
            </a:r>
            <a:r>
              <a:rPr lang="en-SE" dirty="0">
                <a:latin typeface="Roboto" panose="02000000000000000000" pitchFamily="2" charset="0"/>
                <a:ea typeface="Roboto" panose="02000000000000000000" pitchFamily="2" charset="0"/>
              </a:rPr>
              <a:t>fruktbitar</a:t>
            </a:r>
          </a:p>
          <a:p>
            <a:pPr marL="285750" indent="-285750">
              <a:spcBef>
                <a:spcPts val="400"/>
              </a:spcBef>
              <a:buFont typeface="Arial" panose="020B0604020202020204" pitchFamily="34" charset="0"/>
              <a:buChar char="•"/>
            </a:pPr>
            <a:endParaRPr lang="en-SE" dirty="0">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25AD989A-5349-724A-9E97-EDC5C9F3D782}"/>
              </a:ext>
            </a:extLst>
          </p:cNvPr>
          <p:cNvSpPr/>
          <p:nvPr/>
        </p:nvSpPr>
        <p:spPr>
          <a:xfrm>
            <a:off x="6096000" y="1801828"/>
            <a:ext cx="4579620" cy="2078902"/>
          </a:xfrm>
          <a:prstGeom prst="rect">
            <a:avLst/>
          </a:prstGeom>
        </p:spPr>
        <p:txBody>
          <a:bodyPr wrap="square">
            <a:spAutoFit/>
          </a:bodyPr>
          <a:lstStyle/>
          <a:p>
            <a:pPr>
              <a:lnSpc>
                <a:spcPct val="105000"/>
              </a:lnSpc>
              <a:spcBef>
                <a:spcPts val="400"/>
              </a:spcBef>
            </a:pPr>
            <a:r>
              <a:rPr lang="en-SE" dirty="0">
                <a:latin typeface="Roboto Medium" panose="02000000000000000000" pitchFamily="2" charset="0"/>
                <a:ea typeface="Roboto Medium" panose="02000000000000000000" pitchFamily="2" charset="0"/>
                <a:cs typeface="Times New Roman" panose="02020603050405020304" pitchFamily="18" charset="0"/>
              </a:rPr>
              <a:t>Vit chokladfrosting</a:t>
            </a:r>
          </a:p>
          <a:p>
            <a:pPr marL="285750" indent="-285750">
              <a:lnSpc>
                <a:spcPct val="105000"/>
              </a:lnSpc>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cs typeface="Times New Roman" panose="02020603050405020304" pitchFamily="18" charset="0"/>
              </a:rPr>
              <a:t>150 g vit choklad</a:t>
            </a:r>
          </a:p>
          <a:p>
            <a:pPr marL="285750" indent="-285750">
              <a:lnSpc>
                <a:spcPct val="105000"/>
              </a:lnSpc>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cs typeface="Times New Roman" panose="02020603050405020304" pitchFamily="18" charset="0"/>
              </a:rPr>
              <a:t>50 g rumstempererat smör</a:t>
            </a:r>
          </a:p>
          <a:p>
            <a:pPr marL="285750" indent="-285750">
              <a:lnSpc>
                <a:spcPct val="105000"/>
              </a:lnSpc>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cs typeface="Times New Roman" panose="02020603050405020304" pitchFamily="18" charset="0"/>
              </a:rPr>
              <a:t>1 ½ dl florsocker</a:t>
            </a:r>
          </a:p>
          <a:p>
            <a:pPr marL="285750" indent="-285750">
              <a:lnSpc>
                <a:spcPct val="105000"/>
              </a:lnSpc>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cs typeface="Times New Roman" panose="02020603050405020304" pitchFamily="18" charset="0"/>
              </a:rPr>
              <a:t>150 g färskost</a:t>
            </a:r>
          </a:p>
          <a:p>
            <a:pPr marL="285750" indent="-285750">
              <a:lnSpc>
                <a:spcPct val="105000"/>
              </a:lnSpc>
              <a:spcBef>
                <a:spcPts val="400"/>
              </a:spcBef>
              <a:buFont typeface="Arial" panose="020B0604020202020204" pitchFamily="34" charset="0"/>
              <a:buChar char="•"/>
            </a:pPr>
            <a:r>
              <a:rPr lang="en-SE" dirty="0">
                <a:latin typeface="Roboto" panose="02000000000000000000" pitchFamily="2" charset="0"/>
                <a:ea typeface="Roboto" panose="02000000000000000000" pitchFamily="2" charset="0"/>
                <a:cs typeface="Times New Roman" panose="02020603050405020304" pitchFamily="18" charset="0"/>
              </a:rPr>
              <a:t>Chokladknappar</a:t>
            </a:r>
          </a:p>
        </p:txBody>
      </p:sp>
      <p:sp>
        <p:nvSpPr>
          <p:cNvPr id="9" name="Rectangle 8">
            <a:extLst>
              <a:ext uri="{FF2B5EF4-FFF2-40B4-BE49-F238E27FC236}">
                <a16:creationId xmlns:a16="http://schemas.microsoft.com/office/drawing/2014/main" id="{DC6B7BE3-C5AB-9042-B098-2E55A524F92E}"/>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itle 1">
            <a:extLst>
              <a:ext uri="{FF2B5EF4-FFF2-40B4-BE49-F238E27FC236}">
                <a16:creationId xmlns:a16="http://schemas.microsoft.com/office/drawing/2014/main" id="{C3798AD6-F09F-6244-B042-EC2F4EB4779B}"/>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Ingredienser &amp; redskap</a:t>
            </a:r>
          </a:p>
        </p:txBody>
      </p:sp>
      <p:sp>
        <p:nvSpPr>
          <p:cNvPr id="14" name="Rectangle 13">
            <a:extLst>
              <a:ext uri="{FF2B5EF4-FFF2-40B4-BE49-F238E27FC236}">
                <a16:creationId xmlns:a16="http://schemas.microsoft.com/office/drawing/2014/main" id="{E8C5C2D8-ABF0-B044-B325-D0D0CC3C692F}"/>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5" name="Content Placeholder 4" descr="Logo, icon&#10;&#10;Description automatically generated">
            <a:extLst>
              <a:ext uri="{FF2B5EF4-FFF2-40B4-BE49-F238E27FC236}">
                <a16:creationId xmlns:a16="http://schemas.microsoft.com/office/drawing/2014/main" id="{220AE1C6-90F0-0445-942B-0DE59DC539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10" name="Group 8">
            <a:extLst>
              <a:ext uri="{FF2B5EF4-FFF2-40B4-BE49-F238E27FC236}">
                <a16:creationId xmlns:a16="http://schemas.microsoft.com/office/drawing/2014/main" id="{08A38165-7EB4-6C4E-ADEC-DC46F7708D2F}"/>
              </a:ext>
            </a:extLst>
          </p:cNvPr>
          <p:cNvGrpSpPr/>
          <p:nvPr/>
        </p:nvGrpSpPr>
        <p:grpSpPr>
          <a:xfrm>
            <a:off x="-245795" y="-311082"/>
            <a:ext cx="7103795" cy="889052"/>
            <a:chOff x="-502569" y="5413512"/>
            <a:chExt cx="13450678" cy="1683375"/>
          </a:xfrm>
        </p:grpSpPr>
        <p:pic>
          <p:nvPicPr>
            <p:cNvPr id="12" name="Picture 6" descr="A close up of a logo&#10;&#10;Description automatically generated">
              <a:extLst>
                <a:ext uri="{FF2B5EF4-FFF2-40B4-BE49-F238E27FC236}">
                  <a16:creationId xmlns:a16="http://schemas.microsoft.com/office/drawing/2014/main" id="{0A3DBAEF-FD11-EB4D-96EC-D6BB5FE6F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3" name="Picture 7" descr="A close up of a logo&#10;&#10;Description automatically generated">
              <a:extLst>
                <a:ext uri="{FF2B5EF4-FFF2-40B4-BE49-F238E27FC236}">
                  <a16:creationId xmlns:a16="http://schemas.microsoft.com/office/drawing/2014/main" id="{16224C09-73A3-D14E-8F42-0E85C03699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6" name="Group 8">
            <a:extLst>
              <a:ext uri="{FF2B5EF4-FFF2-40B4-BE49-F238E27FC236}">
                <a16:creationId xmlns:a16="http://schemas.microsoft.com/office/drawing/2014/main" id="{2286C8F9-90CF-0E45-9B64-11528B1A49D6}"/>
              </a:ext>
            </a:extLst>
          </p:cNvPr>
          <p:cNvGrpSpPr/>
          <p:nvPr/>
        </p:nvGrpSpPr>
        <p:grpSpPr>
          <a:xfrm>
            <a:off x="6965791" y="-339762"/>
            <a:ext cx="7103795" cy="889052"/>
            <a:chOff x="-502569" y="5413512"/>
            <a:chExt cx="13450678" cy="1683375"/>
          </a:xfrm>
        </p:grpSpPr>
        <p:pic>
          <p:nvPicPr>
            <p:cNvPr id="17" name="Picture 6" descr="A close up of a logo&#10;&#10;Description automatically generated">
              <a:extLst>
                <a:ext uri="{FF2B5EF4-FFF2-40B4-BE49-F238E27FC236}">
                  <a16:creationId xmlns:a16="http://schemas.microsoft.com/office/drawing/2014/main" id="{5536D981-937A-234E-A883-189CDD3B20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915B924E-7E10-DB4B-96F2-D760F66C68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2" name="Rectangle 1">
            <a:extLst>
              <a:ext uri="{FF2B5EF4-FFF2-40B4-BE49-F238E27FC236}">
                <a16:creationId xmlns:a16="http://schemas.microsoft.com/office/drawing/2014/main" id="{B0CAA771-FC16-4947-9E75-DCF4405F262D}"/>
              </a:ext>
            </a:extLst>
          </p:cNvPr>
          <p:cNvSpPr/>
          <p:nvPr/>
        </p:nvSpPr>
        <p:spPr>
          <a:xfrm>
            <a:off x="6068041" y="5491972"/>
            <a:ext cx="441146"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Fat</a:t>
            </a:r>
            <a:endParaRPr lang="en-SE" sz="1400" dirty="0"/>
          </a:p>
        </p:txBody>
      </p:sp>
      <p:sp>
        <p:nvSpPr>
          <p:cNvPr id="3" name="Rectangle 2">
            <a:extLst>
              <a:ext uri="{FF2B5EF4-FFF2-40B4-BE49-F238E27FC236}">
                <a16:creationId xmlns:a16="http://schemas.microsoft.com/office/drawing/2014/main" id="{9F13487C-D839-564C-8BF6-A5D25429D21B}"/>
              </a:ext>
            </a:extLst>
          </p:cNvPr>
          <p:cNvSpPr/>
          <p:nvPr/>
        </p:nvSpPr>
        <p:spPr>
          <a:xfrm>
            <a:off x="6682424" y="5491971"/>
            <a:ext cx="646331"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gaffel</a:t>
            </a:r>
            <a:endParaRPr lang="en-SE" sz="1400" dirty="0"/>
          </a:p>
        </p:txBody>
      </p:sp>
      <p:sp>
        <p:nvSpPr>
          <p:cNvPr id="4" name="Rectangle 3">
            <a:extLst>
              <a:ext uri="{FF2B5EF4-FFF2-40B4-BE49-F238E27FC236}">
                <a16:creationId xmlns:a16="http://schemas.microsoft.com/office/drawing/2014/main" id="{F6751176-0495-0E48-872A-3D45F5907081}"/>
              </a:ext>
            </a:extLst>
          </p:cNvPr>
          <p:cNvSpPr/>
          <p:nvPr/>
        </p:nvSpPr>
        <p:spPr>
          <a:xfrm>
            <a:off x="7460201" y="5491971"/>
            <a:ext cx="723275"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skedar</a:t>
            </a:r>
            <a:endParaRPr lang="en-SE" sz="1400" dirty="0"/>
          </a:p>
        </p:txBody>
      </p:sp>
      <p:sp>
        <p:nvSpPr>
          <p:cNvPr id="5" name="Rectangle 4">
            <a:extLst>
              <a:ext uri="{FF2B5EF4-FFF2-40B4-BE49-F238E27FC236}">
                <a16:creationId xmlns:a16="http://schemas.microsoft.com/office/drawing/2014/main" id="{83B632B7-DDFD-6C41-BDFF-5AA78115E32F}"/>
              </a:ext>
            </a:extLst>
          </p:cNvPr>
          <p:cNvSpPr/>
          <p:nvPr/>
        </p:nvSpPr>
        <p:spPr>
          <a:xfrm>
            <a:off x="8323301" y="5487387"/>
            <a:ext cx="668773"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skålar</a:t>
            </a:r>
            <a:endParaRPr lang="en-SE" sz="1400" dirty="0"/>
          </a:p>
        </p:txBody>
      </p:sp>
      <p:sp>
        <p:nvSpPr>
          <p:cNvPr id="19" name="Rectangle 18">
            <a:extLst>
              <a:ext uri="{FF2B5EF4-FFF2-40B4-BE49-F238E27FC236}">
                <a16:creationId xmlns:a16="http://schemas.microsoft.com/office/drawing/2014/main" id="{716B3585-7620-A64A-B8E5-757E95D5047B}"/>
              </a:ext>
            </a:extLst>
          </p:cNvPr>
          <p:cNvSpPr/>
          <p:nvPr/>
        </p:nvSpPr>
        <p:spPr>
          <a:xfrm>
            <a:off x="9131899" y="5487387"/>
            <a:ext cx="901209"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måttsats</a:t>
            </a:r>
            <a:endParaRPr lang="en-SE" sz="1400" dirty="0"/>
          </a:p>
        </p:txBody>
      </p:sp>
      <p:sp>
        <p:nvSpPr>
          <p:cNvPr id="20" name="Rectangle 19">
            <a:extLst>
              <a:ext uri="{FF2B5EF4-FFF2-40B4-BE49-F238E27FC236}">
                <a16:creationId xmlns:a16="http://schemas.microsoft.com/office/drawing/2014/main" id="{EA40EBA2-5D25-374B-BD09-9BB06318144A}"/>
              </a:ext>
            </a:extLst>
          </p:cNvPr>
          <p:cNvSpPr/>
          <p:nvPr/>
        </p:nvSpPr>
        <p:spPr>
          <a:xfrm>
            <a:off x="10243315" y="5473990"/>
            <a:ext cx="508473"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visp</a:t>
            </a:r>
            <a:endParaRPr lang="en-SE" sz="1400" dirty="0"/>
          </a:p>
        </p:txBody>
      </p:sp>
      <p:sp>
        <p:nvSpPr>
          <p:cNvPr id="21" name="Rectangle 20">
            <a:extLst>
              <a:ext uri="{FF2B5EF4-FFF2-40B4-BE49-F238E27FC236}">
                <a16:creationId xmlns:a16="http://schemas.microsoft.com/office/drawing/2014/main" id="{7B225F78-658A-FC4E-971E-F4E7C32C7F13}"/>
              </a:ext>
            </a:extLst>
          </p:cNvPr>
          <p:cNvSpPr/>
          <p:nvPr/>
        </p:nvSpPr>
        <p:spPr>
          <a:xfrm>
            <a:off x="10904577" y="5490777"/>
            <a:ext cx="869791" cy="307777"/>
          </a:xfrm>
          <a:prstGeom prst="rect">
            <a:avLst/>
          </a:prstGeom>
        </p:spPr>
        <p:txBody>
          <a:bodyPr wrap="square">
            <a:spAutoFit/>
          </a:bodyPr>
          <a:lstStyle/>
          <a:p>
            <a:r>
              <a:rPr lang="en-SE" sz="1400" dirty="0">
                <a:latin typeface="Roboto" panose="02000000000000000000" pitchFamily="2" charset="0"/>
                <a:ea typeface="Roboto" panose="02000000000000000000" pitchFamily="2" charset="0"/>
              </a:rPr>
              <a:t>Sprits </a:t>
            </a:r>
            <a:endParaRPr lang="en-SE" sz="1400" dirty="0"/>
          </a:p>
        </p:txBody>
      </p:sp>
      <p:pic>
        <p:nvPicPr>
          <p:cNvPr id="23" name="Picture 22" descr="A picture containing shape&#10;&#10;Description automatically generated">
            <a:extLst>
              <a:ext uri="{FF2B5EF4-FFF2-40B4-BE49-F238E27FC236}">
                <a16:creationId xmlns:a16="http://schemas.microsoft.com/office/drawing/2014/main" id="{167870FE-7205-0D4F-BA2C-0A99C58F05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8401" y="4495872"/>
            <a:ext cx="1115741" cy="1115741"/>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D058553C-5D95-3A48-BF17-27C4C4B9EB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3109388">
            <a:off x="6687383" y="4630304"/>
            <a:ext cx="794620" cy="79462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3FD636B8-716C-5243-AF08-20D80D37F8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9358217">
            <a:off x="7402546" y="4485354"/>
            <a:ext cx="980416" cy="980416"/>
          </a:xfrm>
          <a:prstGeom prst="rect">
            <a:avLst/>
          </a:prstGeom>
        </p:spPr>
      </p:pic>
      <p:pic>
        <p:nvPicPr>
          <p:cNvPr id="31" name="Picture 30" descr="A picture containing indoor, computer, sitting, table&#10;&#10;Description automatically generated">
            <a:extLst>
              <a:ext uri="{FF2B5EF4-FFF2-40B4-BE49-F238E27FC236}">
                <a16:creationId xmlns:a16="http://schemas.microsoft.com/office/drawing/2014/main" id="{B2FB11F8-15D1-0C4F-B8F5-5C78D72BA9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69679" y="4893096"/>
            <a:ext cx="1058510" cy="555553"/>
          </a:xfrm>
          <a:prstGeom prst="rect">
            <a:avLst/>
          </a:prstGeom>
        </p:spPr>
      </p:pic>
      <p:pic>
        <p:nvPicPr>
          <p:cNvPr id="36" name="Picture 35" descr="A picture containing shape&#10;&#10;Description automatically generated">
            <a:extLst>
              <a:ext uri="{FF2B5EF4-FFF2-40B4-BE49-F238E27FC236}">
                <a16:creationId xmlns:a16="http://schemas.microsoft.com/office/drawing/2014/main" id="{18E300EB-6DF3-2943-AF36-948D2CA955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04947" y="4624048"/>
            <a:ext cx="1099981" cy="1099981"/>
          </a:xfrm>
          <a:prstGeom prst="rect">
            <a:avLst/>
          </a:prstGeom>
        </p:spPr>
      </p:pic>
      <p:pic>
        <p:nvPicPr>
          <p:cNvPr id="38" name="Picture 37" descr="A picture containing shape&#10;&#10;Description automatically generated">
            <a:extLst>
              <a:ext uri="{FF2B5EF4-FFF2-40B4-BE49-F238E27FC236}">
                <a16:creationId xmlns:a16="http://schemas.microsoft.com/office/drawing/2014/main" id="{26D5FB1C-E784-294C-A3AC-ADCC31D12AC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71552" y="4377645"/>
            <a:ext cx="1972347" cy="1393902"/>
          </a:xfrm>
          <a:prstGeom prst="rect">
            <a:avLst/>
          </a:prstGeom>
        </p:spPr>
      </p:pic>
      <p:pic>
        <p:nvPicPr>
          <p:cNvPr id="40" name="Picture 39" descr="A picture containing shape&#10;&#10;Description automatically generated">
            <a:extLst>
              <a:ext uri="{FF2B5EF4-FFF2-40B4-BE49-F238E27FC236}">
                <a16:creationId xmlns:a16="http://schemas.microsoft.com/office/drawing/2014/main" id="{777C4F96-4244-E541-9B50-FC92E817578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05676" y="4070870"/>
            <a:ext cx="1633407" cy="1633407"/>
          </a:xfrm>
          <a:prstGeom prst="rect">
            <a:avLst/>
          </a:prstGeom>
        </p:spPr>
      </p:pic>
    </p:spTree>
    <p:extLst>
      <p:ext uri="{BB962C8B-B14F-4D97-AF65-F5344CB8AC3E}">
        <p14:creationId xmlns:p14="http://schemas.microsoft.com/office/powerpoint/2010/main" val="4855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A51361-716A-994F-9A51-E09889857525}"/>
              </a:ext>
            </a:extLst>
          </p:cNvPr>
          <p:cNvSpPr/>
          <p:nvPr/>
        </p:nvSpPr>
        <p:spPr>
          <a:xfrm>
            <a:off x="906780" y="1801828"/>
            <a:ext cx="5029563" cy="2585323"/>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Värm ugnen till 225 grader</a:t>
            </a:r>
            <a:r>
              <a:rPr lang="sv-SE" dirty="0">
                <a:latin typeface="Roboto" panose="02000000000000000000" pitchFamily="2" charset="0"/>
                <a:ea typeface="Roboto" panose="02000000000000000000" pitchFamily="2" charset="0"/>
              </a:rPr>
              <a:t>.</a:t>
            </a:r>
            <a:endParaRPr lang="en-SE"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Mosa bananerna.</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Vispa smör och socker tills det blir fluffigt och vitt.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Vispa ner de mosade bananerna, ägg, vetemjöl, bakpulver, kanel, ingefära och salt.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Det blir en fast smet som enkelt kan fördelas i 12 muffinsformar. </a:t>
            </a:r>
          </a:p>
          <a:p>
            <a:pPr marL="285750" indent="-285750">
              <a:buFont typeface="Arial" panose="020B0604020202020204" pitchFamily="34" charset="0"/>
              <a:buChar char="•"/>
            </a:pPr>
            <a:endParaRPr lang="en-SE" dirty="0">
              <a:latin typeface="Roboto" panose="02000000000000000000" pitchFamily="2" charset="0"/>
              <a:ea typeface="Roboto" panose="02000000000000000000" pitchFamily="2" charset="0"/>
            </a:endParaRPr>
          </a:p>
        </p:txBody>
      </p:sp>
      <p:pic>
        <p:nvPicPr>
          <p:cNvPr id="9" name="Picture 8" descr="A person standing in front of a window&#10;&#10;Description automatically generated">
            <a:extLst>
              <a:ext uri="{FF2B5EF4-FFF2-40B4-BE49-F238E27FC236}">
                <a16:creationId xmlns:a16="http://schemas.microsoft.com/office/drawing/2014/main" id="{0305053E-6CA3-ED4D-8303-9958D24BD8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3245" y="1801828"/>
            <a:ext cx="4879135" cy="3254345"/>
          </a:xfrm>
          <a:prstGeom prst="rect">
            <a:avLst/>
          </a:prstGeom>
        </p:spPr>
      </p:pic>
      <p:sp>
        <p:nvSpPr>
          <p:cNvPr id="10" name="Rectangle 9">
            <a:extLst>
              <a:ext uri="{FF2B5EF4-FFF2-40B4-BE49-F238E27FC236}">
                <a16:creationId xmlns:a16="http://schemas.microsoft.com/office/drawing/2014/main" id="{4C533BDD-A111-434D-924C-0CF6B9594912}"/>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Title 1">
            <a:extLst>
              <a:ext uri="{FF2B5EF4-FFF2-40B4-BE49-F238E27FC236}">
                <a16:creationId xmlns:a16="http://schemas.microsoft.com/office/drawing/2014/main" id="{5F848E62-3585-9242-BB8D-0376A90E6CC0}"/>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1– mosa banan</a:t>
            </a:r>
          </a:p>
        </p:txBody>
      </p:sp>
      <p:sp>
        <p:nvSpPr>
          <p:cNvPr id="15" name="Rectangle 14">
            <a:extLst>
              <a:ext uri="{FF2B5EF4-FFF2-40B4-BE49-F238E27FC236}">
                <a16:creationId xmlns:a16="http://schemas.microsoft.com/office/drawing/2014/main" id="{ABBB325B-1C9D-5A4C-ABBE-E9F158DA3207}"/>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6" name="Content Placeholder 4" descr="Logo, icon&#10;&#10;Description automatically generated">
            <a:extLst>
              <a:ext uri="{FF2B5EF4-FFF2-40B4-BE49-F238E27FC236}">
                <a16:creationId xmlns:a16="http://schemas.microsoft.com/office/drawing/2014/main" id="{E55938C9-FC2B-BB4B-86E4-97FADF9D75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8" name="Group 8">
            <a:extLst>
              <a:ext uri="{FF2B5EF4-FFF2-40B4-BE49-F238E27FC236}">
                <a16:creationId xmlns:a16="http://schemas.microsoft.com/office/drawing/2014/main" id="{76A8999A-F885-E441-8A3E-66EE7A480ECC}"/>
              </a:ext>
            </a:extLst>
          </p:cNvPr>
          <p:cNvGrpSpPr/>
          <p:nvPr/>
        </p:nvGrpSpPr>
        <p:grpSpPr>
          <a:xfrm>
            <a:off x="-245795" y="-311082"/>
            <a:ext cx="7103795" cy="889052"/>
            <a:chOff x="-502569" y="5413512"/>
            <a:chExt cx="13450678" cy="1683375"/>
          </a:xfrm>
        </p:grpSpPr>
        <p:pic>
          <p:nvPicPr>
            <p:cNvPr id="11" name="Picture 6" descr="A close up of a logo&#10;&#10;Description automatically generated">
              <a:extLst>
                <a:ext uri="{FF2B5EF4-FFF2-40B4-BE49-F238E27FC236}">
                  <a16:creationId xmlns:a16="http://schemas.microsoft.com/office/drawing/2014/main" id="{FF136EDE-AEF9-E240-8287-A4F09FA209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3" name="Picture 7" descr="A close up of a logo&#10;&#10;Description automatically generated">
              <a:extLst>
                <a:ext uri="{FF2B5EF4-FFF2-40B4-BE49-F238E27FC236}">
                  <a16:creationId xmlns:a16="http://schemas.microsoft.com/office/drawing/2014/main" id="{18745C60-2D77-194E-A400-4F419A6DAA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4" name="Group 8">
            <a:extLst>
              <a:ext uri="{FF2B5EF4-FFF2-40B4-BE49-F238E27FC236}">
                <a16:creationId xmlns:a16="http://schemas.microsoft.com/office/drawing/2014/main" id="{7D758D8B-8255-2F4A-880D-997DFD4E240D}"/>
              </a:ext>
            </a:extLst>
          </p:cNvPr>
          <p:cNvGrpSpPr/>
          <p:nvPr/>
        </p:nvGrpSpPr>
        <p:grpSpPr>
          <a:xfrm>
            <a:off x="6965791" y="-339762"/>
            <a:ext cx="7103795" cy="889052"/>
            <a:chOff x="-502569" y="5413512"/>
            <a:chExt cx="13450678" cy="1683375"/>
          </a:xfrm>
        </p:grpSpPr>
        <p:pic>
          <p:nvPicPr>
            <p:cNvPr id="17" name="Picture 6" descr="A close up of a logo&#10;&#10;Description automatically generated">
              <a:extLst>
                <a:ext uri="{FF2B5EF4-FFF2-40B4-BE49-F238E27FC236}">
                  <a16:creationId xmlns:a16="http://schemas.microsoft.com/office/drawing/2014/main" id="{4C1609B2-2BBD-6543-B170-21C03E86EE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9742C865-DB61-3D44-BF20-C4EC517523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22" name="Rectangle 17">
            <a:extLst>
              <a:ext uri="{FF2B5EF4-FFF2-40B4-BE49-F238E27FC236}">
                <a16:creationId xmlns:a16="http://schemas.microsoft.com/office/drawing/2014/main" id="{02B72170-684F-2B44-8413-A02476DA4C87}"/>
              </a:ext>
            </a:extLst>
          </p:cNvPr>
          <p:cNvSpPr/>
          <p:nvPr/>
        </p:nvSpPr>
        <p:spPr>
          <a:xfrm>
            <a:off x="927800" y="4574401"/>
            <a:ext cx="4474781"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200" dirty="0">
                <a:latin typeface="Chalkduster" panose="03050602040202020205" pitchFamily="66" charset="77"/>
                <a:ea typeface="Roboto" panose="02000000000000000000" pitchFamily="2" charset="0"/>
              </a:rPr>
              <a:t>Tips!</a:t>
            </a:r>
          </a:p>
          <a:p>
            <a:r>
              <a:rPr lang="sv-SE" sz="1200" dirty="0">
                <a:latin typeface="Chalkduster" panose="03050602040202020205" pitchFamily="66" charset="77"/>
                <a:ea typeface="Roboto" panose="02000000000000000000" pitchFamily="2" charset="0"/>
              </a:rPr>
              <a:t>Bananskalet är det perfekta skyddet för bananen. Om det finns bruna fläckar på skalet finns det inte på själva frukten. Ju brunare banan, desto sötare!</a:t>
            </a:r>
            <a:endParaRPr lang="en-SE" sz="1200" dirty="0">
              <a:latin typeface="Chalkduster" panose="03050602040202020205" pitchFamily="66" charset="77"/>
              <a:ea typeface="Roboto" panose="02000000000000000000" pitchFamily="2" charset="0"/>
            </a:endParaRPr>
          </a:p>
        </p:txBody>
      </p:sp>
      <p:pic>
        <p:nvPicPr>
          <p:cNvPr id="25" name="Picture 19" descr="A picture containing outdoor, dark, looking, flying&#10;&#10;Description automatically generated">
            <a:extLst>
              <a:ext uri="{FF2B5EF4-FFF2-40B4-BE49-F238E27FC236}">
                <a16:creationId xmlns:a16="http://schemas.microsoft.com/office/drawing/2014/main" id="{A9CEF31B-4AB7-CA41-8486-B733EC756E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629739" flipV="1">
            <a:off x="5547245" y="4765914"/>
            <a:ext cx="932668" cy="643024"/>
          </a:xfrm>
          <a:prstGeom prst="rect">
            <a:avLst/>
          </a:prstGeom>
        </p:spPr>
      </p:pic>
    </p:spTree>
    <p:extLst>
      <p:ext uri="{BB962C8B-B14F-4D97-AF65-F5344CB8AC3E}">
        <p14:creationId xmlns:p14="http://schemas.microsoft.com/office/powerpoint/2010/main" val="403419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itting at a table with food&#10;&#10;Description automatically generated">
            <a:extLst>
              <a:ext uri="{FF2B5EF4-FFF2-40B4-BE49-F238E27FC236}">
                <a16:creationId xmlns:a16="http://schemas.microsoft.com/office/drawing/2014/main" id="{A29445E3-5D5C-0141-8525-F6C17618160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543247" y="1801828"/>
            <a:ext cx="4879133" cy="3254344"/>
          </a:xfrm>
        </p:spPr>
      </p:pic>
      <p:sp>
        <p:nvSpPr>
          <p:cNvPr id="10" name="Rectangle 9">
            <a:extLst>
              <a:ext uri="{FF2B5EF4-FFF2-40B4-BE49-F238E27FC236}">
                <a16:creationId xmlns:a16="http://schemas.microsoft.com/office/drawing/2014/main" id="{BAEBF15A-9677-F24C-A8F5-FCA53AA7D877}"/>
              </a:ext>
            </a:extLst>
          </p:cNvPr>
          <p:cNvSpPr/>
          <p:nvPr/>
        </p:nvSpPr>
        <p:spPr>
          <a:xfrm>
            <a:off x="906780" y="1801828"/>
            <a:ext cx="4507049" cy="923330"/>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Dela chokladen i grova bitar och tryck ner i smeten.</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Grädda mitt i ugnen ca 15 minuter.</a:t>
            </a:r>
          </a:p>
        </p:txBody>
      </p:sp>
      <p:sp>
        <p:nvSpPr>
          <p:cNvPr id="11" name="Rectangle 10">
            <a:extLst>
              <a:ext uri="{FF2B5EF4-FFF2-40B4-BE49-F238E27FC236}">
                <a16:creationId xmlns:a16="http://schemas.microsoft.com/office/drawing/2014/main" id="{CF597072-E4D0-6D45-BBA0-F17F3DD5571A}"/>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itle 1">
            <a:extLst>
              <a:ext uri="{FF2B5EF4-FFF2-40B4-BE49-F238E27FC236}">
                <a16:creationId xmlns:a16="http://schemas.microsoft.com/office/drawing/2014/main" id="{ACC69107-C837-A147-838B-11444C510826}"/>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2 – chokladgömma</a:t>
            </a:r>
          </a:p>
        </p:txBody>
      </p:sp>
      <p:sp>
        <p:nvSpPr>
          <p:cNvPr id="16" name="Rectangle 15">
            <a:extLst>
              <a:ext uri="{FF2B5EF4-FFF2-40B4-BE49-F238E27FC236}">
                <a16:creationId xmlns:a16="http://schemas.microsoft.com/office/drawing/2014/main" id="{979ACC53-EAF7-2043-AEA4-265988A48947}"/>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7" name="Content Placeholder 4" descr="Logo, icon&#10;&#10;Description automatically generated">
            <a:extLst>
              <a:ext uri="{FF2B5EF4-FFF2-40B4-BE49-F238E27FC236}">
                <a16:creationId xmlns:a16="http://schemas.microsoft.com/office/drawing/2014/main" id="{182B695E-A3C9-B449-B4E0-10462939E1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9" name="Group 8">
            <a:extLst>
              <a:ext uri="{FF2B5EF4-FFF2-40B4-BE49-F238E27FC236}">
                <a16:creationId xmlns:a16="http://schemas.microsoft.com/office/drawing/2014/main" id="{DCFE5480-FD80-DF4E-8C27-D72137724DE2}"/>
              </a:ext>
            </a:extLst>
          </p:cNvPr>
          <p:cNvGrpSpPr/>
          <p:nvPr/>
        </p:nvGrpSpPr>
        <p:grpSpPr>
          <a:xfrm>
            <a:off x="-245795" y="-311082"/>
            <a:ext cx="7103795" cy="889052"/>
            <a:chOff x="-502569" y="5413512"/>
            <a:chExt cx="13450678" cy="1683375"/>
          </a:xfrm>
        </p:grpSpPr>
        <p:pic>
          <p:nvPicPr>
            <p:cNvPr id="12" name="Picture 6" descr="A close up of a logo&#10;&#10;Description automatically generated">
              <a:extLst>
                <a:ext uri="{FF2B5EF4-FFF2-40B4-BE49-F238E27FC236}">
                  <a16:creationId xmlns:a16="http://schemas.microsoft.com/office/drawing/2014/main" id="{3E331EB1-C8CB-9749-A193-A1F924C8BC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4" name="Picture 7" descr="A close up of a logo&#10;&#10;Description automatically generated">
              <a:extLst>
                <a:ext uri="{FF2B5EF4-FFF2-40B4-BE49-F238E27FC236}">
                  <a16:creationId xmlns:a16="http://schemas.microsoft.com/office/drawing/2014/main" id="{07771968-3CA1-C74B-B788-EE0EED8E79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5" name="Group 8">
            <a:extLst>
              <a:ext uri="{FF2B5EF4-FFF2-40B4-BE49-F238E27FC236}">
                <a16:creationId xmlns:a16="http://schemas.microsoft.com/office/drawing/2014/main" id="{2365D681-0FC6-C647-AD6E-A47768FAC795}"/>
              </a:ext>
            </a:extLst>
          </p:cNvPr>
          <p:cNvGrpSpPr/>
          <p:nvPr/>
        </p:nvGrpSpPr>
        <p:grpSpPr>
          <a:xfrm>
            <a:off x="6965791" y="-339762"/>
            <a:ext cx="7103795" cy="889052"/>
            <a:chOff x="-502569" y="5413512"/>
            <a:chExt cx="13450678" cy="1683375"/>
          </a:xfrm>
        </p:grpSpPr>
        <p:pic>
          <p:nvPicPr>
            <p:cNvPr id="18" name="Picture 6" descr="A close up of a logo&#10;&#10;Description automatically generated">
              <a:extLst>
                <a:ext uri="{FF2B5EF4-FFF2-40B4-BE49-F238E27FC236}">
                  <a16:creationId xmlns:a16="http://schemas.microsoft.com/office/drawing/2014/main" id="{95782F60-F3AF-8B41-A2C9-939E6B70C4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9" name="Picture 7" descr="A close up of a logo&#10;&#10;Description automatically generated">
              <a:extLst>
                <a:ext uri="{FF2B5EF4-FFF2-40B4-BE49-F238E27FC236}">
                  <a16:creationId xmlns:a16="http://schemas.microsoft.com/office/drawing/2014/main" id="{774B9ED0-B21A-694F-9318-B6C2B5AB61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22" name="Rectangle 17">
            <a:extLst>
              <a:ext uri="{FF2B5EF4-FFF2-40B4-BE49-F238E27FC236}">
                <a16:creationId xmlns:a16="http://schemas.microsoft.com/office/drawing/2014/main" id="{9CC04A4F-67F3-B14D-AF06-10D6422242A0}"/>
              </a:ext>
            </a:extLst>
          </p:cNvPr>
          <p:cNvSpPr/>
          <p:nvPr/>
        </p:nvSpPr>
        <p:spPr>
          <a:xfrm>
            <a:off x="906780" y="4931743"/>
            <a:ext cx="449580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200" dirty="0">
                <a:latin typeface="Chalkduster" panose="03050602040202020205" pitchFamily="66" charset="77"/>
                <a:ea typeface="Roboto" panose="02000000000000000000" pitchFamily="2" charset="0"/>
              </a:rPr>
              <a:t>Tips!</a:t>
            </a:r>
          </a:p>
          <a:p>
            <a:r>
              <a:rPr lang="sv-SE" sz="1200" dirty="0">
                <a:latin typeface="Chalkduster" panose="03050602040202020205" pitchFamily="66" charset="77"/>
                <a:ea typeface="Roboto" panose="02000000000000000000" pitchFamily="2" charset="0"/>
              </a:rPr>
              <a:t>Det går lika bra att ha frukt i. </a:t>
            </a:r>
            <a:r>
              <a:rPr lang="en-SE" sz="1200">
                <a:latin typeface="Chalkduster" panose="03050602040202020205" pitchFamily="66" charset="77"/>
              </a:rPr>
              <a:t>Perfekt att använda kantstötta frukter som ofta blir över! </a:t>
            </a:r>
            <a:endParaRPr lang="en-SE" sz="1200" dirty="0">
              <a:latin typeface="Chalkduster" panose="03050602040202020205" pitchFamily="66" charset="77"/>
              <a:ea typeface="Roboto" panose="02000000000000000000" pitchFamily="2" charset="0"/>
            </a:endParaRPr>
          </a:p>
        </p:txBody>
      </p:sp>
      <p:pic>
        <p:nvPicPr>
          <p:cNvPr id="28" name="Picture 19" descr="A picture containing outdoor, dark, looking, flying&#10;&#10;Description automatically generated">
            <a:extLst>
              <a:ext uri="{FF2B5EF4-FFF2-40B4-BE49-F238E27FC236}">
                <a16:creationId xmlns:a16="http://schemas.microsoft.com/office/drawing/2014/main" id="{8660EEE7-A340-1246-BCAC-B8B6401A33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629739" flipV="1">
            <a:off x="5547245" y="4765914"/>
            <a:ext cx="932668" cy="643024"/>
          </a:xfrm>
          <a:prstGeom prst="rect">
            <a:avLst/>
          </a:prstGeom>
        </p:spPr>
      </p:pic>
    </p:spTree>
    <p:extLst>
      <p:ext uri="{BB962C8B-B14F-4D97-AF65-F5344CB8AC3E}">
        <p14:creationId xmlns:p14="http://schemas.microsoft.com/office/powerpoint/2010/main" val="425548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 in front of a window&#10;&#10;Description automatically generated">
            <a:extLst>
              <a:ext uri="{FF2B5EF4-FFF2-40B4-BE49-F238E27FC236}">
                <a16:creationId xmlns:a16="http://schemas.microsoft.com/office/drawing/2014/main" id="{F7F47433-70E1-9440-B2FD-D0305753A1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3247" y="1801828"/>
            <a:ext cx="4879136" cy="3254345"/>
          </a:xfrm>
          <a:prstGeom prst="rect">
            <a:avLst/>
          </a:prstGeom>
        </p:spPr>
      </p:pic>
      <p:sp>
        <p:nvSpPr>
          <p:cNvPr id="6" name="Rectangle 5">
            <a:extLst>
              <a:ext uri="{FF2B5EF4-FFF2-40B4-BE49-F238E27FC236}">
                <a16:creationId xmlns:a16="http://schemas.microsoft.com/office/drawing/2014/main" id="{951DC392-834A-4D49-A63D-6757AC0A1AE3}"/>
              </a:ext>
            </a:extLst>
          </p:cNvPr>
          <p:cNvSpPr/>
          <p:nvPr/>
        </p:nvSpPr>
        <p:spPr>
          <a:xfrm>
            <a:off x="906777" y="1801828"/>
            <a:ext cx="4815840" cy="2031325"/>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Dela chokladen i mindre bitar och smält i vattenbad eller i mikrovågsugn. Rör då och då så chokladen inte bränns vid.</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Vispa smör och florsocker fluffigt.</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Tillsätt chokladen och vispa.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Avsluta med att vispa ner färskosten.</a:t>
            </a:r>
          </a:p>
          <a:p>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sp>
        <p:nvSpPr>
          <p:cNvPr id="9" name="Rectangle 8">
            <a:extLst>
              <a:ext uri="{FF2B5EF4-FFF2-40B4-BE49-F238E27FC236}">
                <a16:creationId xmlns:a16="http://schemas.microsoft.com/office/drawing/2014/main" id="{013AA260-1767-9646-92B2-D62F42D42245}"/>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Title 1">
            <a:extLst>
              <a:ext uri="{FF2B5EF4-FFF2-40B4-BE49-F238E27FC236}">
                <a16:creationId xmlns:a16="http://schemas.microsoft.com/office/drawing/2014/main" id="{F375CDB1-23F2-A34E-9917-9D4382950775}"/>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3 – vit chokladfrosting</a:t>
            </a:r>
          </a:p>
        </p:txBody>
      </p:sp>
      <p:sp>
        <p:nvSpPr>
          <p:cNvPr id="11" name="Rectangle 10">
            <a:extLst>
              <a:ext uri="{FF2B5EF4-FFF2-40B4-BE49-F238E27FC236}">
                <a16:creationId xmlns:a16="http://schemas.microsoft.com/office/drawing/2014/main" id="{8DDFBEC0-751E-7A48-A271-A7E85C96322E}"/>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2" name="Content Placeholder 4" descr="Logo, icon&#10;&#10;Description automatically generated">
            <a:extLst>
              <a:ext uri="{FF2B5EF4-FFF2-40B4-BE49-F238E27FC236}">
                <a16:creationId xmlns:a16="http://schemas.microsoft.com/office/drawing/2014/main" id="{7CDFC448-07F7-4C43-8E97-99CBF776EE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10" name="Group 8">
            <a:extLst>
              <a:ext uri="{FF2B5EF4-FFF2-40B4-BE49-F238E27FC236}">
                <a16:creationId xmlns:a16="http://schemas.microsoft.com/office/drawing/2014/main" id="{DF28674E-3D2E-5245-AF54-C7A7C77E3BC5}"/>
              </a:ext>
            </a:extLst>
          </p:cNvPr>
          <p:cNvGrpSpPr/>
          <p:nvPr/>
        </p:nvGrpSpPr>
        <p:grpSpPr>
          <a:xfrm>
            <a:off x="-245795" y="-311082"/>
            <a:ext cx="7103795" cy="889052"/>
            <a:chOff x="-502569" y="5413512"/>
            <a:chExt cx="13450678" cy="1683375"/>
          </a:xfrm>
        </p:grpSpPr>
        <p:pic>
          <p:nvPicPr>
            <p:cNvPr id="13" name="Picture 6" descr="A close up of a logo&#10;&#10;Description automatically generated">
              <a:extLst>
                <a:ext uri="{FF2B5EF4-FFF2-40B4-BE49-F238E27FC236}">
                  <a16:creationId xmlns:a16="http://schemas.microsoft.com/office/drawing/2014/main" id="{9F1B7C02-258F-1A4E-B1A4-42FB98746E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4" name="Picture 7" descr="A close up of a logo&#10;&#10;Description automatically generated">
              <a:extLst>
                <a:ext uri="{FF2B5EF4-FFF2-40B4-BE49-F238E27FC236}">
                  <a16:creationId xmlns:a16="http://schemas.microsoft.com/office/drawing/2014/main" id="{BA964AE5-1155-5C42-AACF-DADA6E7694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5" name="Group 8">
            <a:extLst>
              <a:ext uri="{FF2B5EF4-FFF2-40B4-BE49-F238E27FC236}">
                <a16:creationId xmlns:a16="http://schemas.microsoft.com/office/drawing/2014/main" id="{69D8A65E-A254-A147-9B4E-539774FC2D79}"/>
              </a:ext>
            </a:extLst>
          </p:cNvPr>
          <p:cNvGrpSpPr/>
          <p:nvPr/>
        </p:nvGrpSpPr>
        <p:grpSpPr>
          <a:xfrm>
            <a:off x="6965791" y="-339762"/>
            <a:ext cx="7103795" cy="889052"/>
            <a:chOff x="-502569" y="5413512"/>
            <a:chExt cx="13450678" cy="1683375"/>
          </a:xfrm>
        </p:grpSpPr>
        <p:pic>
          <p:nvPicPr>
            <p:cNvPr id="16" name="Picture 6" descr="A close up of a logo&#10;&#10;Description automatically generated">
              <a:extLst>
                <a:ext uri="{FF2B5EF4-FFF2-40B4-BE49-F238E27FC236}">
                  <a16:creationId xmlns:a16="http://schemas.microsoft.com/office/drawing/2014/main" id="{66EED056-E506-F645-B643-A694FC0650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7" name="Picture 7" descr="A close up of a logo&#10;&#10;Description automatically generated">
              <a:extLst>
                <a:ext uri="{FF2B5EF4-FFF2-40B4-BE49-F238E27FC236}">
                  <a16:creationId xmlns:a16="http://schemas.microsoft.com/office/drawing/2014/main" id="{A0DFAFE1-197F-1B4F-832E-585FA76E0E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Tree>
    <p:extLst>
      <p:ext uri="{BB962C8B-B14F-4D97-AF65-F5344CB8AC3E}">
        <p14:creationId xmlns:p14="http://schemas.microsoft.com/office/powerpoint/2010/main" val="220804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indoor, eating, food&#10;&#10;Description automatically generated">
            <a:extLst>
              <a:ext uri="{FF2B5EF4-FFF2-40B4-BE49-F238E27FC236}">
                <a16:creationId xmlns:a16="http://schemas.microsoft.com/office/drawing/2014/main" id="{4219EAF1-4BD4-C942-93A8-90D31CE45E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3247" y="1801828"/>
            <a:ext cx="4879134" cy="3254344"/>
          </a:xfrm>
          <a:prstGeom prst="rect">
            <a:avLst/>
          </a:prstGeom>
        </p:spPr>
      </p:pic>
      <p:sp>
        <p:nvSpPr>
          <p:cNvPr id="6" name="Rectangle 5">
            <a:extLst>
              <a:ext uri="{FF2B5EF4-FFF2-40B4-BE49-F238E27FC236}">
                <a16:creationId xmlns:a16="http://schemas.microsoft.com/office/drawing/2014/main" id="{951DC392-834A-4D49-A63D-6757AC0A1AE3}"/>
              </a:ext>
            </a:extLst>
          </p:cNvPr>
          <p:cNvSpPr/>
          <p:nvPr/>
        </p:nvSpPr>
        <p:spPr>
          <a:xfrm>
            <a:off x="906779" y="1801828"/>
            <a:ext cx="4815840" cy="1754326"/>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Lägg frostingen i spritspåsar. Låt de ligga i kylen en stund så blir det enklare att forma figurer. Spritsa spöken, spindelnät eller vad barnen vill hitta på.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Ögon kan göras av små chokladknappar.</a:t>
            </a:r>
          </a:p>
          <a:p>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sp>
        <p:nvSpPr>
          <p:cNvPr id="9" name="Rectangle 8">
            <a:extLst>
              <a:ext uri="{FF2B5EF4-FFF2-40B4-BE49-F238E27FC236}">
                <a16:creationId xmlns:a16="http://schemas.microsoft.com/office/drawing/2014/main" id="{013AA260-1767-9646-92B2-D62F42D42245}"/>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itle 1">
            <a:extLst>
              <a:ext uri="{FF2B5EF4-FFF2-40B4-BE49-F238E27FC236}">
                <a16:creationId xmlns:a16="http://schemas.microsoft.com/office/drawing/2014/main" id="{CC63BA95-645F-BF4E-A321-5B03A057271D}"/>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4 - spritsa</a:t>
            </a:r>
          </a:p>
        </p:txBody>
      </p:sp>
      <p:sp>
        <p:nvSpPr>
          <p:cNvPr id="16" name="Rectangle 15">
            <a:extLst>
              <a:ext uri="{FF2B5EF4-FFF2-40B4-BE49-F238E27FC236}">
                <a16:creationId xmlns:a16="http://schemas.microsoft.com/office/drawing/2014/main" id="{BF781138-EC21-F548-BDF1-66D233E6484B}"/>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7" name="Content Placeholder 4" descr="Logo, icon&#10;&#10;Description automatically generated">
            <a:extLst>
              <a:ext uri="{FF2B5EF4-FFF2-40B4-BE49-F238E27FC236}">
                <a16:creationId xmlns:a16="http://schemas.microsoft.com/office/drawing/2014/main" id="{6385B850-968A-354E-891A-946EC1CAF3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8" name="Group 8">
            <a:extLst>
              <a:ext uri="{FF2B5EF4-FFF2-40B4-BE49-F238E27FC236}">
                <a16:creationId xmlns:a16="http://schemas.microsoft.com/office/drawing/2014/main" id="{DDFC0A84-1F48-914A-B973-854347C5B671}"/>
              </a:ext>
            </a:extLst>
          </p:cNvPr>
          <p:cNvGrpSpPr/>
          <p:nvPr/>
        </p:nvGrpSpPr>
        <p:grpSpPr>
          <a:xfrm>
            <a:off x="-245795" y="-311082"/>
            <a:ext cx="7103795" cy="889052"/>
            <a:chOff x="-502569" y="5413512"/>
            <a:chExt cx="13450678" cy="1683375"/>
          </a:xfrm>
        </p:grpSpPr>
        <p:pic>
          <p:nvPicPr>
            <p:cNvPr id="10" name="Picture 6" descr="A close up of a logo&#10;&#10;Description automatically generated">
              <a:extLst>
                <a:ext uri="{FF2B5EF4-FFF2-40B4-BE49-F238E27FC236}">
                  <a16:creationId xmlns:a16="http://schemas.microsoft.com/office/drawing/2014/main" id="{EC98F569-73F7-5348-90ED-9F8F98B574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1" name="Picture 7" descr="A close up of a logo&#10;&#10;Description automatically generated">
              <a:extLst>
                <a:ext uri="{FF2B5EF4-FFF2-40B4-BE49-F238E27FC236}">
                  <a16:creationId xmlns:a16="http://schemas.microsoft.com/office/drawing/2014/main" id="{00D5F62E-6B88-524F-9EE2-F739BAD41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4" name="Group 8">
            <a:extLst>
              <a:ext uri="{FF2B5EF4-FFF2-40B4-BE49-F238E27FC236}">
                <a16:creationId xmlns:a16="http://schemas.microsoft.com/office/drawing/2014/main" id="{7043FB05-9D7B-5048-B98E-744A7FC10790}"/>
              </a:ext>
            </a:extLst>
          </p:cNvPr>
          <p:cNvGrpSpPr/>
          <p:nvPr/>
        </p:nvGrpSpPr>
        <p:grpSpPr>
          <a:xfrm>
            <a:off x="6965791" y="-339762"/>
            <a:ext cx="7103795" cy="889052"/>
            <a:chOff x="-502569" y="5413512"/>
            <a:chExt cx="13450678" cy="1683375"/>
          </a:xfrm>
        </p:grpSpPr>
        <p:pic>
          <p:nvPicPr>
            <p:cNvPr id="15" name="Picture 6" descr="A close up of a logo&#10;&#10;Description automatically generated">
              <a:extLst>
                <a:ext uri="{FF2B5EF4-FFF2-40B4-BE49-F238E27FC236}">
                  <a16:creationId xmlns:a16="http://schemas.microsoft.com/office/drawing/2014/main" id="{43A84953-5A14-F446-835D-87AB53685E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F92A27D2-1337-E34F-895C-DE4097D07D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Tree>
    <p:extLst>
      <p:ext uri="{BB962C8B-B14F-4D97-AF65-F5344CB8AC3E}">
        <p14:creationId xmlns:p14="http://schemas.microsoft.com/office/powerpoint/2010/main" val="350463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ray of food&#10;&#10;Description automatically generated">
            <a:extLst>
              <a:ext uri="{FF2B5EF4-FFF2-40B4-BE49-F238E27FC236}">
                <a16:creationId xmlns:a16="http://schemas.microsoft.com/office/drawing/2014/main" id="{91BDF519-104D-F74D-BA42-DEC9C70969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6294" y="1006393"/>
            <a:ext cx="3263264" cy="4894896"/>
          </a:xfrm>
          <a:prstGeom prst="rect">
            <a:avLst/>
          </a:prstGeom>
        </p:spPr>
      </p:pic>
      <p:sp>
        <p:nvSpPr>
          <p:cNvPr id="8" name="Rectangle 7">
            <a:extLst>
              <a:ext uri="{FF2B5EF4-FFF2-40B4-BE49-F238E27FC236}">
                <a16:creationId xmlns:a16="http://schemas.microsoft.com/office/drawing/2014/main" id="{C0EE1AB2-F31F-3F44-A444-26AF46D8067D}"/>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Title 1">
            <a:extLst>
              <a:ext uri="{FF2B5EF4-FFF2-40B4-BE49-F238E27FC236}">
                <a16:creationId xmlns:a16="http://schemas.microsoft.com/office/drawing/2014/main" id="{38C3D8BF-318A-4548-A9F0-BD048499EE30}"/>
              </a:ext>
            </a:extLst>
          </p:cNvPr>
          <p:cNvSpPr txBox="1">
            <a:spLocks/>
          </p:cNvSpPr>
          <p:nvPr/>
        </p:nvSpPr>
        <p:spPr>
          <a:xfrm>
            <a:off x="89916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b="1" dirty="0">
                <a:solidFill>
                  <a:srgbClr val="FF5609"/>
                </a:solidFill>
                <a:latin typeface="Roboto" panose="02000000000000000000" pitchFamily="2" charset="0"/>
                <a:ea typeface="Roboto" panose="02000000000000000000" pitchFamily="2" charset="0"/>
              </a:rPr>
              <a:t>Mellismuffins</a:t>
            </a:r>
          </a:p>
        </p:txBody>
      </p:sp>
      <p:sp>
        <p:nvSpPr>
          <p:cNvPr id="13" name="Rectangle 12">
            <a:extLst>
              <a:ext uri="{FF2B5EF4-FFF2-40B4-BE49-F238E27FC236}">
                <a16:creationId xmlns:a16="http://schemas.microsoft.com/office/drawing/2014/main" id="{1ADC3E3E-ED3F-5943-A160-9EE29620FB4E}"/>
              </a:ext>
            </a:extLst>
          </p:cNvPr>
          <p:cNvSpPr/>
          <p:nvPr/>
        </p:nvSpPr>
        <p:spPr>
          <a:xfrm>
            <a:off x="0" y="0"/>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7" name="Content Placeholder 4" descr="Logo, icon&#10;&#10;Description automatically generated">
            <a:extLst>
              <a:ext uri="{FF2B5EF4-FFF2-40B4-BE49-F238E27FC236}">
                <a16:creationId xmlns:a16="http://schemas.microsoft.com/office/drawing/2014/main" id="{FD7EDCED-FAC9-7C46-8CC3-8BE26170A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9" name="Group 8">
            <a:extLst>
              <a:ext uri="{FF2B5EF4-FFF2-40B4-BE49-F238E27FC236}">
                <a16:creationId xmlns:a16="http://schemas.microsoft.com/office/drawing/2014/main" id="{BBEB1DCE-3F12-6A4B-BC34-600C78E53178}"/>
              </a:ext>
            </a:extLst>
          </p:cNvPr>
          <p:cNvGrpSpPr/>
          <p:nvPr/>
        </p:nvGrpSpPr>
        <p:grpSpPr>
          <a:xfrm>
            <a:off x="-245795" y="-311082"/>
            <a:ext cx="7103795" cy="889052"/>
            <a:chOff x="-502569" y="5413512"/>
            <a:chExt cx="13450678" cy="1683375"/>
          </a:xfrm>
        </p:grpSpPr>
        <p:pic>
          <p:nvPicPr>
            <p:cNvPr id="11" name="Picture 6" descr="A close up of a logo&#10;&#10;Description automatically generated">
              <a:extLst>
                <a:ext uri="{FF2B5EF4-FFF2-40B4-BE49-F238E27FC236}">
                  <a16:creationId xmlns:a16="http://schemas.microsoft.com/office/drawing/2014/main" id="{568D270A-BDC8-7F48-9F87-A62DCC9CAE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2" name="Picture 7" descr="A close up of a logo&#10;&#10;Description automatically generated">
              <a:extLst>
                <a:ext uri="{FF2B5EF4-FFF2-40B4-BE49-F238E27FC236}">
                  <a16:creationId xmlns:a16="http://schemas.microsoft.com/office/drawing/2014/main" id="{041F64FC-2770-5B42-92F7-29B0D03EA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4" name="Group 8">
            <a:extLst>
              <a:ext uri="{FF2B5EF4-FFF2-40B4-BE49-F238E27FC236}">
                <a16:creationId xmlns:a16="http://schemas.microsoft.com/office/drawing/2014/main" id="{1DF90E94-BFF8-8A4C-80A7-351A4CD5EDD5}"/>
              </a:ext>
            </a:extLst>
          </p:cNvPr>
          <p:cNvGrpSpPr/>
          <p:nvPr/>
        </p:nvGrpSpPr>
        <p:grpSpPr>
          <a:xfrm>
            <a:off x="6965791" y="-339762"/>
            <a:ext cx="7103795" cy="889052"/>
            <a:chOff x="-502569" y="5413512"/>
            <a:chExt cx="13450678" cy="1683375"/>
          </a:xfrm>
        </p:grpSpPr>
        <p:pic>
          <p:nvPicPr>
            <p:cNvPr id="15" name="Picture 6" descr="A close up of a logo&#10;&#10;Description automatically generated">
              <a:extLst>
                <a:ext uri="{FF2B5EF4-FFF2-40B4-BE49-F238E27FC236}">
                  <a16:creationId xmlns:a16="http://schemas.microsoft.com/office/drawing/2014/main" id="{BF450B48-555E-3F42-8A01-3B3E86F3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74111F69-7C7B-A443-A52D-EB72EEA81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pic>
        <p:nvPicPr>
          <p:cNvPr id="3" name="Bildobjekt 2">
            <a:extLst>
              <a:ext uri="{FF2B5EF4-FFF2-40B4-BE49-F238E27FC236}">
                <a16:creationId xmlns:a16="http://schemas.microsoft.com/office/drawing/2014/main" id="{E028D617-70F6-FA40-87FB-2063F20A9D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472062">
            <a:off x="5360339" y="2740148"/>
            <a:ext cx="1897366" cy="2708005"/>
          </a:xfrm>
          <a:prstGeom prst="rect">
            <a:avLst/>
          </a:prstGeom>
        </p:spPr>
      </p:pic>
      <p:pic>
        <p:nvPicPr>
          <p:cNvPr id="19" name="Picture 9" descr="A picture containing icon&#10;&#10;Description automatically generated">
            <a:extLst>
              <a:ext uri="{FF2B5EF4-FFF2-40B4-BE49-F238E27FC236}">
                <a16:creationId xmlns:a16="http://schemas.microsoft.com/office/drawing/2014/main" id="{57D3EAFF-991E-2A42-9F2A-FE79DB9450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438966">
            <a:off x="5062323" y="1391235"/>
            <a:ext cx="999315" cy="1129660"/>
          </a:xfrm>
          <a:prstGeom prst="rect">
            <a:avLst/>
          </a:prstGeom>
        </p:spPr>
      </p:pic>
      <p:pic>
        <p:nvPicPr>
          <p:cNvPr id="20" name="Picture 27" descr="A picture containing shape&#10;&#10;Description automatically generated">
            <a:extLst>
              <a:ext uri="{FF2B5EF4-FFF2-40B4-BE49-F238E27FC236}">
                <a16:creationId xmlns:a16="http://schemas.microsoft.com/office/drawing/2014/main" id="{9ABDEF08-82B5-B046-9896-B9C489F15A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515376">
            <a:off x="5792208" y="2295563"/>
            <a:ext cx="859806" cy="1227154"/>
          </a:xfrm>
          <a:prstGeom prst="rect">
            <a:avLst/>
          </a:prstGeom>
        </p:spPr>
      </p:pic>
    </p:spTree>
    <p:extLst>
      <p:ext uri="{BB962C8B-B14F-4D97-AF65-F5344CB8AC3E}">
        <p14:creationId xmlns:p14="http://schemas.microsoft.com/office/powerpoint/2010/main" val="366225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756CBD-E5E3-7F4F-95B2-8233B07FE714}"/>
              </a:ext>
            </a:extLst>
          </p:cNvPr>
          <p:cNvSpPr/>
          <p:nvPr/>
        </p:nvSpPr>
        <p:spPr>
          <a:xfrm>
            <a:off x="906780" y="1795877"/>
            <a:ext cx="4743376" cy="3693319"/>
          </a:xfrm>
          <a:prstGeom prst="rect">
            <a:avLst/>
          </a:prstGeom>
        </p:spPr>
        <p:txBody>
          <a:bodyPr wrap="square">
            <a:spAutoFit/>
          </a:bodyPr>
          <a:lstStyle/>
          <a:p>
            <a:r>
              <a:rPr lang="en-SE" dirty="0">
                <a:latin typeface="Roboto" panose="02000000000000000000" pitchFamily="2" charset="0"/>
                <a:ea typeface="Roboto" panose="02000000000000000000" pitchFamily="2" charset="0"/>
              </a:rPr>
              <a:t>12 muffins</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6 dl dinke</a:t>
            </a:r>
            <a:r>
              <a:rPr lang="sv-SE" dirty="0">
                <a:latin typeface="Roboto" panose="02000000000000000000" pitchFamily="2" charset="0"/>
                <a:ea typeface="Roboto" panose="02000000000000000000" pitchFamily="2" charset="0"/>
              </a:rPr>
              <a:t>l-, </a:t>
            </a:r>
            <a:r>
              <a:rPr lang="en-SE" dirty="0">
                <a:latin typeface="Roboto" panose="02000000000000000000" pitchFamily="2" charset="0"/>
                <a:ea typeface="Roboto" panose="02000000000000000000" pitchFamily="2" charset="0"/>
              </a:rPr>
              <a:t>vetemjöl </a:t>
            </a:r>
            <a:r>
              <a:rPr lang="sv-SE" dirty="0">
                <a:latin typeface="Roboto" panose="02000000000000000000" pitchFamily="2" charset="0"/>
                <a:ea typeface="Roboto" panose="02000000000000000000" pitchFamily="2" charset="0"/>
              </a:rPr>
              <a:t>eller glutenfritt mjöl</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2 tsk bakpulver</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1 tsk salt</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svartpeppar</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3 ägg</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1 ½ dl olivolja</a:t>
            </a:r>
            <a:r>
              <a:rPr lang="sv-SE" dirty="0">
                <a:latin typeface="Roboto" panose="02000000000000000000" pitchFamily="2" charset="0"/>
                <a:ea typeface="Roboto" panose="02000000000000000000" pitchFamily="2" charset="0"/>
              </a:rPr>
              <a:t> eller rapsolja</a:t>
            </a:r>
            <a:endParaRPr lang="en-SE"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1 näve babyspenat</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3 dl riven squash eller grönsaker som matsalen har över</a:t>
            </a:r>
            <a:r>
              <a:rPr lang="sv-SE" dirty="0">
                <a:latin typeface="Roboto" panose="02000000000000000000" pitchFamily="2" charset="0"/>
                <a:ea typeface="Roboto" panose="02000000000000000000" pitchFamily="2" charset="0"/>
              </a:rPr>
              <a:t>,</a:t>
            </a:r>
            <a:r>
              <a:rPr lang="en-SE" dirty="0">
                <a:latin typeface="Roboto" panose="02000000000000000000" pitchFamily="2" charset="0"/>
                <a:ea typeface="Roboto" panose="02000000000000000000" pitchFamily="2" charset="0"/>
              </a:rPr>
              <a:t> </a:t>
            </a:r>
            <a:r>
              <a:rPr lang="sv-SE" dirty="0">
                <a:latin typeface="Roboto" panose="02000000000000000000" pitchFamily="2" charset="0"/>
                <a:ea typeface="Roboto" panose="02000000000000000000" pitchFamily="2" charset="0"/>
              </a:rPr>
              <a:t>tex </a:t>
            </a:r>
            <a:r>
              <a:rPr lang="en-SE" dirty="0">
                <a:latin typeface="Roboto" panose="02000000000000000000" pitchFamily="2" charset="0"/>
                <a:ea typeface="Roboto" panose="02000000000000000000" pitchFamily="2" charset="0"/>
              </a:rPr>
              <a:t>majs</a:t>
            </a:r>
            <a:r>
              <a:rPr lang="sv-SE" dirty="0">
                <a:latin typeface="Roboto" panose="02000000000000000000" pitchFamily="2" charset="0"/>
                <a:ea typeface="Roboto" panose="02000000000000000000" pitchFamily="2" charset="0"/>
              </a:rPr>
              <a:t>, </a:t>
            </a:r>
            <a:r>
              <a:rPr lang="en-SE" dirty="0">
                <a:latin typeface="Roboto" panose="02000000000000000000" pitchFamily="2" charset="0"/>
                <a:ea typeface="Roboto" panose="02000000000000000000" pitchFamily="2" charset="0"/>
              </a:rPr>
              <a:t>paprika</a:t>
            </a:r>
            <a:r>
              <a:rPr lang="sv-SE" dirty="0">
                <a:latin typeface="Roboto" panose="02000000000000000000" pitchFamily="2" charset="0"/>
                <a:ea typeface="Roboto" panose="02000000000000000000" pitchFamily="2" charset="0"/>
              </a:rPr>
              <a:t>, </a:t>
            </a:r>
            <a:r>
              <a:rPr lang="en-SE" dirty="0">
                <a:latin typeface="Roboto" panose="02000000000000000000" pitchFamily="2" charset="0"/>
                <a:ea typeface="Roboto" panose="02000000000000000000" pitchFamily="2" charset="0"/>
              </a:rPr>
              <a:t>svamp</a:t>
            </a:r>
            <a:r>
              <a:rPr lang="sv-SE" dirty="0">
                <a:latin typeface="Roboto" panose="02000000000000000000" pitchFamily="2" charset="0"/>
                <a:ea typeface="Roboto" panose="02000000000000000000" pitchFamily="2" charset="0"/>
              </a:rPr>
              <a:t>, </a:t>
            </a:r>
            <a:r>
              <a:rPr lang="en-SE" dirty="0">
                <a:latin typeface="Roboto" panose="02000000000000000000" pitchFamily="2" charset="0"/>
                <a:ea typeface="Roboto" panose="02000000000000000000" pitchFamily="2" charset="0"/>
              </a:rPr>
              <a:t>kokt broccoli</a:t>
            </a:r>
            <a:r>
              <a:rPr lang="sv-SE" dirty="0">
                <a:latin typeface="Roboto" panose="02000000000000000000" pitchFamily="2" charset="0"/>
                <a:ea typeface="Roboto" panose="02000000000000000000" pitchFamily="2" charset="0"/>
              </a:rPr>
              <a:t> eller </a:t>
            </a:r>
            <a:r>
              <a:rPr lang="en-SE" dirty="0">
                <a:latin typeface="Roboto" panose="02000000000000000000" pitchFamily="2" charset="0"/>
                <a:ea typeface="Roboto" panose="02000000000000000000" pitchFamily="2" charset="0"/>
              </a:rPr>
              <a:t>kokt morot</a:t>
            </a:r>
          </a:p>
          <a:p>
            <a:pPr marL="285750" indent="-285750">
              <a:buFont typeface="Arial" panose="020B0604020202020204" pitchFamily="34" charset="0"/>
              <a:buChar char="•"/>
            </a:pPr>
            <a:endParaRPr lang="en-SE" dirty="0">
              <a:latin typeface="Roboto" panose="02000000000000000000" pitchFamily="2" charset="0"/>
              <a:ea typeface="Roboto" panose="02000000000000000000" pitchFamily="2" charset="0"/>
            </a:endParaRPr>
          </a:p>
          <a:p>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sp>
        <p:nvSpPr>
          <p:cNvPr id="7" name="Rectangle 6">
            <a:extLst>
              <a:ext uri="{FF2B5EF4-FFF2-40B4-BE49-F238E27FC236}">
                <a16:creationId xmlns:a16="http://schemas.microsoft.com/office/drawing/2014/main" id="{7B9FD683-52D9-364F-8F34-F89964E6421A}"/>
              </a:ext>
            </a:extLst>
          </p:cNvPr>
          <p:cNvSpPr/>
          <p:nvPr/>
        </p:nvSpPr>
        <p:spPr>
          <a:xfrm>
            <a:off x="6096000" y="3807924"/>
            <a:ext cx="4815840" cy="646331"/>
          </a:xfrm>
          <a:prstGeom prst="rect">
            <a:avLst/>
          </a:prstGeom>
        </p:spPr>
        <p:txBody>
          <a:bodyPr wrap="square">
            <a:spAutoFit/>
          </a:bodyPr>
          <a:lstStyle/>
          <a:p>
            <a:r>
              <a:rPr lang="en-SE" dirty="0">
                <a:latin typeface="Roboto Medium" panose="02000000000000000000" pitchFamily="2" charset="0"/>
                <a:ea typeface="Roboto Medium" panose="02000000000000000000" pitchFamily="2" charset="0"/>
              </a:rPr>
              <a:t>Redskap som behövs: </a:t>
            </a:r>
          </a:p>
          <a:p>
            <a:r>
              <a:rPr lang="en-SE" dirty="0">
                <a:latin typeface="Roboto" panose="02000000000000000000" pitchFamily="2" charset="0"/>
                <a:ea typeface="Roboto" panose="02000000000000000000" pitchFamily="2" charset="0"/>
                <a:cs typeface="Roboto Light" panose="02000000000000000000" pitchFamily="2" charset="0"/>
              </a:rPr>
              <a:t> </a:t>
            </a:r>
          </a:p>
        </p:txBody>
      </p:sp>
      <p:sp>
        <p:nvSpPr>
          <p:cNvPr id="8" name="Rectangle 7">
            <a:extLst>
              <a:ext uri="{FF2B5EF4-FFF2-40B4-BE49-F238E27FC236}">
                <a16:creationId xmlns:a16="http://schemas.microsoft.com/office/drawing/2014/main" id="{56A148F1-BF47-2A4F-AB8B-D2A997C73032}"/>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Rectangle 9">
            <a:extLst>
              <a:ext uri="{FF2B5EF4-FFF2-40B4-BE49-F238E27FC236}">
                <a16:creationId xmlns:a16="http://schemas.microsoft.com/office/drawing/2014/main" id="{02759BE2-9ADC-4241-B5DB-26301BAF7C53}"/>
              </a:ext>
            </a:extLst>
          </p:cNvPr>
          <p:cNvSpPr/>
          <p:nvPr/>
        </p:nvSpPr>
        <p:spPr>
          <a:xfrm>
            <a:off x="6096000" y="1796798"/>
            <a:ext cx="4815840" cy="1754326"/>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1 näve körsbärstomater, delade</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1 fetaost 150 g, smulad</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2 baconskivor, delad i grova bitar</a:t>
            </a:r>
          </a:p>
          <a:p>
            <a:pPr marL="285750" indent="-285750">
              <a:buFont typeface="Arial" panose="020B0604020202020204" pitchFamily="34" charset="0"/>
              <a:buChar char="•"/>
            </a:pPr>
            <a:endParaRPr lang="en-SE"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SE" dirty="0">
              <a:latin typeface="Roboto" panose="02000000000000000000" pitchFamily="2" charset="0"/>
              <a:ea typeface="Roboto" panose="02000000000000000000" pitchFamily="2" charset="0"/>
            </a:endParaRPr>
          </a:p>
          <a:p>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sp>
        <p:nvSpPr>
          <p:cNvPr id="11" name="Title 1">
            <a:extLst>
              <a:ext uri="{FF2B5EF4-FFF2-40B4-BE49-F238E27FC236}">
                <a16:creationId xmlns:a16="http://schemas.microsoft.com/office/drawing/2014/main" id="{1E24093C-8C71-B342-83FA-6A0FF475A34F}"/>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Ingredienser &amp; redskap</a:t>
            </a:r>
          </a:p>
        </p:txBody>
      </p:sp>
      <p:sp>
        <p:nvSpPr>
          <p:cNvPr id="14" name="Rectangle 13">
            <a:extLst>
              <a:ext uri="{FF2B5EF4-FFF2-40B4-BE49-F238E27FC236}">
                <a16:creationId xmlns:a16="http://schemas.microsoft.com/office/drawing/2014/main" id="{9E8C368B-1173-9B4E-B397-B5E103B02569}"/>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5" name="Content Placeholder 4" descr="Logo, icon&#10;&#10;Description automatically generated">
            <a:extLst>
              <a:ext uri="{FF2B5EF4-FFF2-40B4-BE49-F238E27FC236}">
                <a16:creationId xmlns:a16="http://schemas.microsoft.com/office/drawing/2014/main" id="{979E9B5A-DB6C-6543-9AD5-CD3431E279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9" name="Group 8">
            <a:extLst>
              <a:ext uri="{FF2B5EF4-FFF2-40B4-BE49-F238E27FC236}">
                <a16:creationId xmlns:a16="http://schemas.microsoft.com/office/drawing/2014/main" id="{531CA730-EB0E-FF46-9F5F-A7194E68DA93}"/>
              </a:ext>
            </a:extLst>
          </p:cNvPr>
          <p:cNvGrpSpPr/>
          <p:nvPr/>
        </p:nvGrpSpPr>
        <p:grpSpPr>
          <a:xfrm>
            <a:off x="-245795" y="-311082"/>
            <a:ext cx="7103795" cy="889052"/>
            <a:chOff x="-502569" y="5413512"/>
            <a:chExt cx="13450678" cy="1683375"/>
          </a:xfrm>
        </p:grpSpPr>
        <p:pic>
          <p:nvPicPr>
            <p:cNvPr id="12" name="Picture 6" descr="A close up of a logo&#10;&#10;Description automatically generated">
              <a:extLst>
                <a:ext uri="{FF2B5EF4-FFF2-40B4-BE49-F238E27FC236}">
                  <a16:creationId xmlns:a16="http://schemas.microsoft.com/office/drawing/2014/main" id="{907981AB-66DA-9948-A4B0-D47681B37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3" name="Picture 7" descr="A close up of a logo&#10;&#10;Description automatically generated">
              <a:extLst>
                <a:ext uri="{FF2B5EF4-FFF2-40B4-BE49-F238E27FC236}">
                  <a16:creationId xmlns:a16="http://schemas.microsoft.com/office/drawing/2014/main" id="{AEA1C27F-3AEB-744C-BDD3-25D0DA921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6" name="Group 8">
            <a:extLst>
              <a:ext uri="{FF2B5EF4-FFF2-40B4-BE49-F238E27FC236}">
                <a16:creationId xmlns:a16="http://schemas.microsoft.com/office/drawing/2014/main" id="{07762C9F-2477-D04D-B5C0-74AB445A6D50}"/>
              </a:ext>
            </a:extLst>
          </p:cNvPr>
          <p:cNvGrpSpPr/>
          <p:nvPr/>
        </p:nvGrpSpPr>
        <p:grpSpPr>
          <a:xfrm>
            <a:off x="6965791" y="-339762"/>
            <a:ext cx="7103795" cy="889052"/>
            <a:chOff x="-502569" y="5413512"/>
            <a:chExt cx="13450678" cy="1683375"/>
          </a:xfrm>
        </p:grpSpPr>
        <p:pic>
          <p:nvPicPr>
            <p:cNvPr id="17" name="Picture 6" descr="A close up of a logo&#10;&#10;Description automatically generated">
              <a:extLst>
                <a:ext uri="{FF2B5EF4-FFF2-40B4-BE49-F238E27FC236}">
                  <a16:creationId xmlns:a16="http://schemas.microsoft.com/office/drawing/2014/main" id="{BC3D7779-52A3-7946-8943-3EDB9861A0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1055DDDF-68FA-F94B-8082-E48DF2F053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2" name="Rectangle 1">
            <a:extLst>
              <a:ext uri="{FF2B5EF4-FFF2-40B4-BE49-F238E27FC236}">
                <a16:creationId xmlns:a16="http://schemas.microsoft.com/office/drawing/2014/main" id="{8E437E0A-12F9-1245-8D2A-1EE17B29E339}"/>
              </a:ext>
            </a:extLst>
          </p:cNvPr>
          <p:cNvSpPr/>
          <p:nvPr/>
        </p:nvSpPr>
        <p:spPr>
          <a:xfrm>
            <a:off x="6164580" y="5327468"/>
            <a:ext cx="526106"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Kniv</a:t>
            </a:r>
            <a:endParaRPr lang="en-SE" sz="1400" dirty="0"/>
          </a:p>
        </p:txBody>
      </p:sp>
      <p:sp>
        <p:nvSpPr>
          <p:cNvPr id="3" name="Rectangle 2">
            <a:extLst>
              <a:ext uri="{FF2B5EF4-FFF2-40B4-BE49-F238E27FC236}">
                <a16:creationId xmlns:a16="http://schemas.microsoft.com/office/drawing/2014/main" id="{01A97D9C-A83A-CB42-8979-2F53C66C26FF}"/>
              </a:ext>
            </a:extLst>
          </p:cNvPr>
          <p:cNvSpPr/>
          <p:nvPr/>
        </p:nvSpPr>
        <p:spPr>
          <a:xfrm>
            <a:off x="6713507" y="5330591"/>
            <a:ext cx="986167"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skärbräda</a:t>
            </a:r>
            <a:endParaRPr lang="en-SE" sz="1400" dirty="0"/>
          </a:p>
        </p:txBody>
      </p:sp>
      <p:sp>
        <p:nvSpPr>
          <p:cNvPr id="4" name="Rectangle 3">
            <a:extLst>
              <a:ext uri="{FF2B5EF4-FFF2-40B4-BE49-F238E27FC236}">
                <a16:creationId xmlns:a16="http://schemas.microsoft.com/office/drawing/2014/main" id="{876E7F19-F633-0448-8C9E-A7A14BE95EEE}"/>
              </a:ext>
            </a:extLst>
          </p:cNvPr>
          <p:cNvSpPr/>
          <p:nvPr/>
        </p:nvSpPr>
        <p:spPr>
          <a:xfrm>
            <a:off x="7856794" y="5327467"/>
            <a:ext cx="734496"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bunkar</a:t>
            </a:r>
            <a:endParaRPr lang="en-SE" sz="1400" dirty="0"/>
          </a:p>
        </p:txBody>
      </p:sp>
      <p:sp>
        <p:nvSpPr>
          <p:cNvPr id="5" name="Rectangle 4">
            <a:extLst>
              <a:ext uri="{FF2B5EF4-FFF2-40B4-BE49-F238E27FC236}">
                <a16:creationId xmlns:a16="http://schemas.microsoft.com/office/drawing/2014/main" id="{41ADE0B3-CFBE-4746-A423-E0A60A28F3FB}"/>
              </a:ext>
            </a:extLst>
          </p:cNvPr>
          <p:cNvSpPr/>
          <p:nvPr/>
        </p:nvSpPr>
        <p:spPr>
          <a:xfrm>
            <a:off x="8689184" y="5325131"/>
            <a:ext cx="660758"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slevar</a:t>
            </a:r>
            <a:endParaRPr lang="en-SE" sz="1400" dirty="0"/>
          </a:p>
        </p:txBody>
      </p:sp>
      <p:sp>
        <p:nvSpPr>
          <p:cNvPr id="19" name="Rectangle 18">
            <a:extLst>
              <a:ext uri="{FF2B5EF4-FFF2-40B4-BE49-F238E27FC236}">
                <a16:creationId xmlns:a16="http://schemas.microsoft.com/office/drawing/2014/main" id="{A6CDA2C1-5719-6242-AC70-8E863B0C655C}"/>
              </a:ext>
            </a:extLst>
          </p:cNvPr>
          <p:cNvSpPr/>
          <p:nvPr/>
        </p:nvSpPr>
        <p:spPr>
          <a:xfrm>
            <a:off x="9304433" y="5325131"/>
            <a:ext cx="508473"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visp</a:t>
            </a:r>
            <a:endParaRPr lang="en-SE" sz="1400" dirty="0"/>
          </a:p>
        </p:txBody>
      </p:sp>
      <p:sp>
        <p:nvSpPr>
          <p:cNvPr id="20" name="Rectangle 19">
            <a:extLst>
              <a:ext uri="{FF2B5EF4-FFF2-40B4-BE49-F238E27FC236}">
                <a16:creationId xmlns:a16="http://schemas.microsoft.com/office/drawing/2014/main" id="{47D7E89E-8429-0846-9EDF-FBD694AC28D9}"/>
              </a:ext>
            </a:extLst>
          </p:cNvPr>
          <p:cNvSpPr/>
          <p:nvPr/>
        </p:nvSpPr>
        <p:spPr>
          <a:xfrm>
            <a:off x="9737866" y="5325131"/>
            <a:ext cx="901209" cy="307777"/>
          </a:xfrm>
          <a:prstGeom prst="rect">
            <a:avLst/>
          </a:prstGeom>
        </p:spPr>
        <p:txBody>
          <a:bodyPr wrap="none">
            <a:spAutoFit/>
          </a:bodyPr>
          <a:lstStyle/>
          <a:p>
            <a:r>
              <a:rPr lang="en-SE" sz="1400" dirty="0">
                <a:latin typeface="Roboto" panose="02000000000000000000" pitchFamily="2" charset="0"/>
                <a:ea typeface="Roboto" panose="02000000000000000000" pitchFamily="2" charset="0"/>
              </a:rPr>
              <a:t>måttsats</a:t>
            </a:r>
            <a:endParaRPr lang="en-SE" sz="1400" dirty="0"/>
          </a:p>
        </p:txBody>
      </p:sp>
      <p:pic>
        <p:nvPicPr>
          <p:cNvPr id="21" name="Picture 20" descr="A picture containing shape&#10;&#10;Description automatically generated">
            <a:extLst>
              <a:ext uri="{FF2B5EF4-FFF2-40B4-BE49-F238E27FC236}">
                <a16:creationId xmlns:a16="http://schemas.microsoft.com/office/drawing/2014/main" id="{C2D99F1D-219B-5340-B713-DC7C0CF475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23916">
            <a:off x="6042853" y="4250594"/>
            <a:ext cx="813440" cy="1160978"/>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4D6089C5-5390-7040-BC39-C6E6642B58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467287">
            <a:off x="6567431" y="4193207"/>
            <a:ext cx="1186750" cy="1186750"/>
          </a:xfrm>
          <a:prstGeom prst="rect">
            <a:avLst/>
          </a:prstGeom>
        </p:spPr>
      </p:pic>
      <p:pic>
        <p:nvPicPr>
          <p:cNvPr id="23" name="Picture 22" descr="A picture containing indoor, computer, sitting, table&#10;&#10;Description automatically generated">
            <a:extLst>
              <a:ext uri="{FF2B5EF4-FFF2-40B4-BE49-F238E27FC236}">
                <a16:creationId xmlns:a16="http://schemas.microsoft.com/office/drawing/2014/main" id="{E3A81D22-0CD0-2E47-A08F-3FCB0C0C17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8579" y="4749412"/>
            <a:ext cx="1063236" cy="558034"/>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CD11C223-7A84-4B48-A648-028F01057C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9358217">
            <a:off x="8570423" y="4372926"/>
            <a:ext cx="980416" cy="980416"/>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A9A8AC37-352C-F54B-BCE5-0D17D752FB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49756" y="4249181"/>
            <a:ext cx="1972347" cy="1393902"/>
          </a:xfrm>
          <a:prstGeom prst="rect">
            <a:avLst/>
          </a:prstGeom>
        </p:spPr>
      </p:pic>
      <p:pic>
        <p:nvPicPr>
          <p:cNvPr id="26" name="Picture 25" descr="A picture containing shape&#10;&#10;Description automatically generated">
            <a:extLst>
              <a:ext uri="{FF2B5EF4-FFF2-40B4-BE49-F238E27FC236}">
                <a16:creationId xmlns:a16="http://schemas.microsoft.com/office/drawing/2014/main" id="{3BCBB307-8B51-D847-B739-709D112ADBC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45239" y="4532927"/>
            <a:ext cx="1099981" cy="1099981"/>
          </a:xfrm>
          <a:prstGeom prst="rect">
            <a:avLst/>
          </a:prstGeom>
        </p:spPr>
      </p:pic>
    </p:spTree>
    <p:extLst>
      <p:ext uri="{BB962C8B-B14F-4D97-AF65-F5344CB8AC3E}">
        <p14:creationId xmlns:p14="http://schemas.microsoft.com/office/powerpoint/2010/main" val="29709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hild sitting at a table eating food&#10;&#10;Description automatically generated">
            <a:extLst>
              <a:ext uri="{FF2B5EF4-FFF2-40B4-BE49-F238E27FC236}">
                <a16:creationId xmlns:a16="http://schemas.microsoft.com/office/drawing/2014/main" id="{C963EEDF-5E74-4F4A-BDE2-2ED5F9F2AD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2464" y="1022155"/>
            <a:ext cx="3252756" cy="4879134"/>
          </a:xfrm>
          <a:prstGeom prst="rect">
            <a:avLst/>
          </a:prstGeom>
        </p:spPr>
      </p:pic>
      <p:sp>
        <p:nvSpPr>
          <p:cNvPr id="6" name="Rectangle 5">
            <a:extLst>
              <a:ext uri="{FF2B5EF4-FFF2-40B4-BE49-F238E27FC236}">
                <a16:creationId xmlns:a16="http://schemas.microsoft.com/office/drawing/2014/main" id="{C8846B58-2C4C-AD4D-A8C6-E6ADE9F797F2}"/>
              </a:ext>
            </a:extLst>
          </p:cNvPr>
          <p:cNvSpPr/>
          <p:nvPr/>
        </p:nvSpPr>
        <p:spPr>
          <a:xfrm>
            <a:off x="906780" y="1801828"/>
            <a:ext cx="4782820" cy="2308324"/>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Värm ugnen till 175 grader.</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Blanda mjöl, bakpulver, salt och peppar i en skål.</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Vispa äggen fluffigt.</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Vispa ner olivoljan i äggen. Lite i taget.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Blanda ner spenaten, squashen, tomaterna och fetaosten. </a:t>
            </a:r>
          </a:p>
          <a:p>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sp>
        <p:nvSpPr>
          <p:cNvPr id="9" name="Rectangle 8">
            <a:extLst>
              <a:ext uri="{FF2B5EF4-FFF2-40B4-BE49-F238E27FC236}">
                <a16:creationId xmlns:a16="http://schemas.microsoft.com/office/drawing/2014/main" id="{800B1475-7D92-144F-99B1-524A3C45F066}"/>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itle 1">
            <a:extLst>
              <a:ext uri="{FF2B5EF4-FFF2-40B4-BE49-F238E27FC236}">
                <a16:creationId xmlns:a16="http://schemas.microsoft.com/office/drawing/2014/main" id="{DB29DBF2-6F9B-844E-8E7A-A84474EDB30A}"/>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1– blanda</a:t>
            </a:r>
            <a:r>
              <a:rPr lang="sv-SE" sz="4000" dirty="0">
                <a:latin typeface="Roboto Medium" panose="02000000000000000000" pitchFamily="2" charset="0"/>
                <a:ea typeface="Roboto Medium" panose="02000000000000000000" pitchFamily="2" charset="0"/>
              </a:rPr>
              <a:t> i</a:t>
            </a:r>
            <a:r>
              <a:rPr lang="en-SE" sz="4000" dirty="0">
                <a:latin typeface="Roboto Medium" panose="02000000000000000000" pitchFamily="2" charset="0"/>
                <a:ea typeface="Roboto Medium" panose="02000000000000000000" pitchFamily="2" charset="0"/>
              </a:rPr>
              <a:t> grönsaker</a:t>
            </a:r>
          </a:p>
        </p:txBody>
      </p:sp>
      <p:sp>
        <p:nvSpPr>
          <p:cNvPr id="14" name="Rectangle 13">
            <a:extLst>
              <a:ext uri="{FF2B5EF4-FFF2-40B4-BE49-F238E27FC236}">
                <a16:creationId xmlns:a16="http://schemas.microsoft.com/office/drawing/2014/main" id="{159CBD56-8620-C841-9D13-3A9484BD096C}"/>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5" name="Content Placeholder 4" descr="Logo, icon&#10;&#10;Description automatically generated">
            <a:extLst>
              <a:ext uri="{FF2B5EF4-FFF2-40B4-BE49-F238E27FC236}">
                <a16:creationId xmlns:a16="http://schemas.microsoft.com/office/drawing/2014/main" id="{1EEBC232-D4BA-F341-83E4-334CFB14D3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10" name="Group 8">
            <a:extLst>
              <a:ext uri="{FF2B5EF4-FFF2-40B4-BE49-F238E27FC236}">
                <a16:creationId xmlns:a16="http://schemas.microsoft.com/office/drawing/2014/main" id="{A82C9EBB-BFE2-B647-89FB-107053C3D6F9}"/>
              </a:ext>
            </a:extLst>
          </p:cNvPr>
          <p:cNvGrpSpPr/>
          <p:nvPr/>
        </p:nvGrpSpPr>
        <p:grpSpPr>
          <a:xfrm>
            <a:off x="-245795" y="-311082"/>
            <a:ext cx="7103795" cy="889052"/>
            <a:chOff x="-502569" y="5413512"/>
            <a:chExt cx="13450678" cy="1683375"/>
          </a:xfrm>
        </p:grpSpPr>
        <p:pic>
          <p:nvPicPr>
            <p:cNvPr id="12" name="Picture 6" descr="A close up of a logo&#10;&#10;Description automatically generated">
              <a:extLst>
                <a:ext uri="{FF2B5EF4-FFF2-40B4-BE49-F238E27FC236}">
                  <a16:creationId xmlns:a16="http://schemas.microsoft.com/office/drawing/2014/main" id="{A8E0B1D4-8EAF-A64E-9526-AE7B9A7491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3" name="Picture 7" descr="A close up of a logo&#10;&#10;Description automatically generated">
              <a:extLst>
                <a:ext uri="{FF2B5EF4-FFF2-40B4-BE49-F238E27FC236}">
                  <a16:creationId xmlns:a16="http://schemas.microsoft.com/office/drawing/2014/main" id="{90A4A742-0C87-6441-91AE-60B7FE202D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6" name="Group 8">
            <a:extLst>
              <a:ext uri="{FF2B5EF4-FFF2-40B4-BE49-F238E27FC236}">
                <a16:creationId xmlns:a16="http://schemas.microsoft.com/office/drawing/2014/main" id="{8D3DD7B5-7B4B-8846-BD81-7BFC45822E52}"/>
              </a:ext>
            </a:extLst>
          </p:cNvPr>
          <p:cNvGrpSpPr/>
          <p:nvPr/>
        </p:nvGrpSpPr>
        <p:grpSpPr>
          <a:xfrm>
            <a:off x="6965791" y="-339762"/>
            <a:ext cx="7103795" cy="889052"/>
            <a:chOff x="-502569" y="5413512"/>
            <a:chExt cx="13450678" cy="1683375"/>
          </a:xfrm>
        </p:grpSpPr>
        <p:pic>
          <p:nvPicPr>
            <p:cNvPr id="17" name="Picture 6" descr="A close up of a logo&#10;&#10;Description automatically generated">
              <a:extLst>
                <a:ext uri="{FF2B5EF4-FFF2-40B4-BE49-F238E27FC236}">
                  <a16:creationId xmlns:a16="http://schemas.microsoft.com/office/drawing/2014/main" id="{8CF1C489-8904-9A46-8E72-D6BEB66BE9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D88567CE-0DBF-E54D-9A9D-9D1E52BEF4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Tree>
    <p:extLst>
      <p:ext uri="{BB962C8B-B14F-4D97-AF65-F5344CB8AC3E}">
        <p14:creationId xmlns:p14="http://schemas.microsoft.com/office/powerpoint/2010/main" val="375465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hild sitting at a table eating food&#10;&#10;Description automatically generated">
            <a:extLst>
              <a:ext uri="{FF2B5EF4-FFF2-40B4-BE49-F238E27FC236}">
                <a16:creationId xmlns:a16="http://schemas.microsoft.com/office/drawing/2014/main" id="{D627C14A-4C81-9746-8AC7-C09D345AA0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3246" y="1801828"/>
            <a:ext cx="4879133" cy="3254344"/>
          </a:xfrm>
          <a:prstGeom prst="rect">
            <a:avLst/>
          </a:prstGeom>
        </p:spPr>
      </p:pic>
      <p:sp>
        <p:nvSpPr>
          <p:cNvPr id="6" name="Rectangle 5">
            <a:extLst>
              <a:ext uri="{FF2B5EF4-FFF2-40B4-BE49-F238E27FC236}">
                <a16:creationId xmlns:a16="http://schemas.microsoft.com/office/drawing/2014/main" id="{A1A4AF4F-75F1-9040-86F3-ACDF08976BAB}"/>
              </a:ext>
            </a:extLst>
          </p:cNvPr>
          <p:cNvSpPr/>
          <p:nvPr/>
        </p:nvSpPr>
        <p:spPr>
          <a:xfrm>
            <a:off x="906780" y="1801828"/>
            <a:ext cx="4815840" cy="1754326"/>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Blanda sist ner mjölblandningen och tillsätt svartpeppar.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Klicka upp smeten i 12 stora muffinsformar.</a:t>
            </a:r>
          </a:p>
          <a:p>
            <a:endParaRPr lang="en-SE" i="1" dirty="0"/>
          </a:p>
          <a:p>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sp>
        <p:nvSpPr>
          <p:cNvPr id="9" name="Rectangle 8">
            <a:extLst>
              <a:ext uri="{FF2B5EF4-FFF2-40B4-BE49-F238E27FC236}">
                <a16:creationId xmlns:a16="http://schemas.microsoft.com/office/drawing/2014/main" id="{687B3603-3311-2B4C-AC4C-5CFE83DADA48}"/>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Rectangle 10">
            <a:extLst>
              <a:ext uri="{FF2B5EF4-FFF2-40B4-BE49-F238E27FC236}">
                <a16:creationId xmlns:a16="http://schemas.microsoft.com/office/drawing/2014/main" id="{843A1B1B-4331-4F44-86C9-0906A9BEAC2A}"/>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itle 1">
            <a:extLst>
              <a:ext uri="{FF2B5EF4-FFF2-40B4-BE49-F238E27FC236}">
                <a16:creationId xmlns:a16="http://schemas.microsoft.com/office/drawing/2014/main" id="{AF5A7C22-AD83-DC40-9013-ABFC9F65C673}"/>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2 – blanda allt</a:t>
            </a:r>
          </a:p>
        </p:txBody>
      </p:sp>
      <p:pic>
        <p:nvPicPr>
          <p:cNvPr id="16" name="Content Placeholder 4" descr="Logo, icon&#10;&#10;Description automatically generated">
            <a:extLst>
              <a:ext uri="{FF2B5EF4-FFF2-40B4-BE49-F238E27FC236}">
                <a16:creationId xmlns:a16="http://schemas.microsoft.com/office/drawing/2014/main" id="{883CC0F4-9185-234A-B155-EDDDC276B7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10" name="Group 8">
            <a:extLst>
              <a:ext uri="{FF2B5EF4-FFF2-40B4-BE49-F238E27FC236}">
                <a16:creationId xmlns:a16="http://schemas.microsoft.com/office/drawing/2014/main" id="{7D3A0F80-DC73-8E4E-B122-49FBA54273D9}"/>
              </a:ext>
            </a:extLst>
          </p:cNvPr>
          <p:cNvGrpSpPr/>
          <p:nvPr/>
        </p:nvGrpSpPr>
        <p:grpSpPr>
          <a:xfrm>
            <a:off x="-245795" y="-311082"/>
            <a:ext cx="7103795" cy="889052"/>
            <a:chOff x="-502569" y="5413512"/>
            <a:chExt cx="13450678" cy="1683375"/>
          </a:xfrm>
        </p:grpSpPr>
        <p:pic>
          <p:nvPicPr>
            <p:cNvPr id="12" name="Picture 6" descr="A close up of a logo&#10;&#10;Description automatically generated">
              <a:extLst>
                <a:ext uri="{FF2B5EF4-FFF2-40B4-BE49-F238E27FC236}">
                  <a16:creationId xmlns:a16="http://schemas.microsoft.com/office/drawing/2014/main" id="{AEDE0F63-3966-D144-A89D-68C41ED159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4" name="Picture 7" descr="A close up of a logo&#10;&#10;Description automatically generated">
              <a:extLst>
                <a:ext uri="{FF2B5EF4-FFF2-40B4-BE49-F238E27FC236}">
                  <a16:creationId xmlns:a16="http://schemas.microsoft.com/office/drawing/2014/main" id="{308ABBDD-6B2F-504B-AD45-B090732CB6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5" name="Group 8">
            <a:extLst>
              <a:ext uri="{FF2B5EF4-FFF2-40B4-BE49-F238E27FC236}">
                <a16:creationId xmlns:a16="http://schemas.microsoft.com/office/drawing/2014/main" id="{A03B48B0-DE41-424E-9195-CAB4DBEF1F7C}"/>
              </a:ext>
            </a:extLst>
          </p:cNvPr>
          <p:cNvGrpSpPr/>
          <p:nvPr/>
        </p:nvGrpSpPr>
        <p:grpSpPr>
          <a:xfrm>
            <a:off x="6965791" y="-339762"/>
            <a:ext cx="7103795" cy="889052"/>
            <a:chOff x="-502569" y="5413512"/>
            <a:chExt cx="13450678" cy="1683375"/>
          </a:xfrm>
        </p:grpSpPr>
        <p:pic>
          <p:nvPicPr>
            <p:cNvPr id="17" name="Picture 6" descr="A close up of a logo&#10;&#10;Description automatically generated">
              <a:extLst>
                <a:ext uri="{FF2B5EF4-FFF2-40B4-BE49-F238E27FC236}">
                  <a16:creationId xmlns:a16="http://schemas.microsoft.com/office/drawing/2014/main" id="{3D985A40-4AF4-7D4A-AA76-6AF8C0E586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C85F9BC4-94E2-164D-A3E3-F93B0BA18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21" name="Rectangle 17">
            <a:extLst>
              <a:ext uri="{FF2B5EF4-FFF2-40B4-BE49-F238E27FC236}">
                <a16:creationId xmlns:a16="http://schemas.microsoft.com/office/drawing/2014/main" id="{4B0FB622-F5E8-124D-8D72-C72D7A16CA26}"/>
              </a:ext>
            </a:extLst>
          </p:cNvPr>
          <p:cNvSpPr/>
          <p:nvPr/>
        </p:nvSpPr>
        <p:spPr>
          <a:xfrm>
            <a:off x="906780" y="4572620"/>
            <a:ext cx="4495801"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200" dirty="0">
                <a:latin typeface="Chalkduster" panose="03050602040202020205" pitchFamily="66" charset="77"/>
                <a:ea typeface="Roboto" panose="02000000000000000000" pitchFamily="2" charset="0"/>
              </a:rPr>
              <a:t>Tips!</a:t>
            </a:r>
          </a:p>
          <a:p>
            <a:r>
              <a:rPr lang="en-SE" sz="1200">
                <a:latin typeface="Chalkduster" panose="03050602040202020205" pitchFamily="66" charset="77"/>
              </a:rPr>
              <a:t>Fråga i skolköket om de har rester efter mellisen och lunchen som ni kan använda. Så slipper resterna bli stående i kylen tills de blir så dåliga att de inte går att använda. </a:t>
            </a:r>
            <a:endParaRPr lang="sv-SE" sz="1200" dirty="0">
              <a:latin typeface="Chalkduster" panose="03050602040202020205" pitchFamily="66" charset="77"/>
              <a:ea typeface="Roboto" panose="02000000000000000000" pitchFamily="2" charset="0"/>
            </a:endParaRPr>
          </a:p>
        </p:txBody>
      </p:sp>
      <p:pic>
        <p:nvPicPr>
          <p:cNvPr id="24" name="Picture 19" descr="A picture containing outdoor, dark, looking, flying&#10;&#10;Description automatically generated">
            <a:extLst>
              <a:ext uri="{FF2B5EF4-FFF2-40B4-BE49-F238E27FC236}">
                <a16:creationId xmlns:a16="http://schemas.microsoft.com/office/drawing/2014/main" id="{9911A7D0-333A-D341-ACFD-8B7DBCBB09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1629739" flipV="1">
            <a:off x="5547245" y="4765914"/>
            <a:ext cx="932668" cy="643024"/>
          </a:xfrm>
          <a:prstGeom prst="rect">
            <a:avLst/>
          </a:prstGeom>
        </p:spPr>
      </p:pic>
    </p:spTree>
    <p:extLst>
      <p:ext uri="{BB962C8B-B14F-4D97-AF65-F5344CB8AC3E}">
        <p14:creationId xmlns:p14="http://schemas.microsoft.com/office/powerpoint/2010/main" val="622122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6CF706-6F1E-1445-BEB6-F531126E3829}"/>
              </a:ext>
            </a:extLst>
          </p:cNvPr>
          <p:cNvSpPr/>
          <p:nvPr/>
        </p:nvSpPr>
        <p:spPr>
          <a:xfrm>
            <a:off x="906780" y="1801828"/>
            <a:ext cx="4815840" cy="1754326"/>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Toppa med örter och baconskivor.</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Grädda i 35-40 minuter. </a:t>
            </a:r>
          </a:p>
          <a:p>
            <a:pPr marL="285750" indent="-285750">
              <a:buFont typeface="Arial" panose="020B0604020202020204" pitchFamily="34" charset="0"/>
              <a:buChar char="•"/>
            </a:pPr>
            <a:endParaRPr lang="en-SE" dirty="0">
              <a:latin typeface="Roboto" panose="02000000000000000000" pitchFamily="2" charset="0"/>
              <a:ea typeface="Roboto" panose="02000000000000000000" pitchFamily="2" charset="0"/>
            </a:endParaRPr>
          </a:p>
          <a:p>
            <a:r>
              <a:rPr lang="en-SE" dirty="0">
                <a:latin typeface="Roboto" panose="02000000000000000000" pitchFamily="2" charset="0"/>
                <a:ea typeface="Roboto" panose="02000000000000000000" pitchFamily="2" charset="0"/>
              </a:rPr>
              <a:t>Låt svalna. </a:t>
            </a:r>
          </a:p>
          <a:p>
            <a:endParaRPr lang="en-SE" i="1" dirty="0"/>
          </a:p>
          <a:p>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pic>
        <p:nvPicPr>
          <p:cNvPr id="8" name="Picture 7" descr="A person sitting at a table eating food&#10;&#10;Description automatically generated">
            <a:extLst>
              <a:ext uri="{FF2B5EF4-FFF2-40B4-BE49-F238E27FC236}">
                <a16:creationId xmlns:a16="http://schemas.microsoft.com/office/drawing/2014/main" id="{C06DCDDF-7902-294C-B8CB-E158BCBA71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3247" y="1801828"/>
            <a:ext cx="4879133" cy="3254343"/>
          </a:xfrm>
          <a:prstGeom prst="rect">
            <a:avLst/>
          </a:prstGeom>
        </p:spPr>
      </p:pic>
      <p:sp>
        <p:nvSpPr>
          <p:cNvPr id="9" name="Rectangle 8">
            <a:extLst>
              <a:ext uri="{FF2B5EF4-FFF2-40B4-BE49-F238E27FC236}">
                <a16:creationId xmlns:a16="http://schemas.microsoft.com/office/drawing/2014/main" id="{3BD57283-2332-B644-B7FF-526610126334}"/>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Title 1">
            <a:extLst>
              <a:ext uri="{FF2B5EF4-FFF2-40B4-BE49-F238E27FC236}">
                <a16:creationId xmlns:a16="http://schemas.microsoft.com/office/drawing/2014/main" id="{D579ACAC-27DA-644D-9E0B-ABFD5C7B421C}"/>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3 – toppa muffins</a:t>
            </a:r>
          </a:p>
        </p:txBody>
      </p:sp>
      <p:sp>
        <p:nvSpPr>
          <p:cNvPr id="14" name="Rectangle 13">
            <a:extLst>
              <a:ext uri="{FF2B5EF4-FFF2-40B4-BE49-F238E27FC236}">
                <a16:creationId xmlns:a16="http://schemas.microsoft.com/office/drawing/2014/main" id="{C98E4E27-0644-9146-81E9-3392BEF24D8C}"/>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5" name="Content Placeholder 4" descr="Logo, icon&#10;&#10;Description automatically generated">
            <a:extLst>
              <a:ext uri="{FF2B5EF4-FFF2-40B4-BE49-F238E27FC236}">
                <a16:creationId xmlns:a16="http://schemas.microsoft.com/office/drawing/2014/main" id="{A0E43FF9-62D4-8C4B-BF11-A56FDBA58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10" name="Group 8">
            <a:extLst>
              <a:ext uri="{FF2B5EF4-FFF2-40B4-BE49-F238E27FC236}">
                <a16:creationId xmlns:a16="http://schemas.microsoft.com/office/drawing/2014/main" id="{AAF70C38-BFD6-4B4B-BAEC-C889E4144922}"/>
              </a:ext>
            </a:extLst>
          </p:cNvPr>
          <p:cNvGrpSpPr/>
          <p:nvPr/>
        </p:nvGrpSpPr>
        <p:grpSpPr>
          <a:xfrm>
            <a:off x="-245795" y="-311082"/>
            <a:ext cx="7103795" cy="889052"/>
            <a:chOff x="-502569" y="5413512"/>
            <a:chExt cx="13450678" cy="1683375"/>
          </a:xfrm>
        </p:grpSpPr>
        <p:pic>
          <p:nvPicPr>
            <p:cNvPr id="12" name="Picture 6" descr="A close up of a logo&#10;&#10;Description automatically generated">
              <a:extLst>
                <a:ext uri="{FF2B5EF4-FFF2-40B4-BE49-F238E27FC236}">
                  <a16:creationId xmlns:a16="http://schemas.microsoft.com/office/drawing/2014/main" id="{D8518FDF-28DF-4C4A-9C1F-AB27CA9C3D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3" name="Picture 7" descr="A close up of a logo&#10;&#10;Description automatically generated">
              <a:extLst>
                <a:ext uri="{FF2B5EF4-FFF2-40B4-BE49-F238E27FC236}">
                  <a16:creationId xmlns:a16="http://schemas.microsoft.com/office/drawing/2014/main" id="{0CDA7637-50DF-3F44-9BFB-6E210F6C2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6" name="Group 8">
            <a:extLst>
              <a:ext uri="{FF2B5EF4-FFF2-40B4-BE49-F238E27FC236}">
                <a16:creationId xmlns:a16="http://schemas.microsoft.com/office/drawing/2014/main" id="{816461C0-7946-CD4B-95B6-A98759B69449}"/>
              </a:ext>
            </a:extLst>
          </p:cNvPr>
          <p:cNvGrpSpPr/>
          <p:nvPr/>
        </p:nvGrpSpPr>
        <p:grpSpPr>
          <a:xfrm>
            <a:off x="6965791" y="-339762"/>
            <a:ext cx="7103795" cy="889052"/>
            <a:chOff x="-502569" y="5413512"/>
            <a:chExt cx="13450678" cy="1683375"/>
          </a:xfrm>
        </p:grpSpPr>
        <p:pic>
          <p:nvPicPr>
            <p:cNvPr id="17" name="Picture 6" descr="A close up of a logo&#10;&#10;Description automatically generated">
              <a:extLst>
                <a:ext uri="{FF2B5EF4-FFF2-40B4-BE49-F238E27FC236}">
                  <a16:creationId xmlns:a16="http://schemas.microsoft.com/office/drawing/2014/main" id="{FB3B4324-3205-2D46-AC76-E3AE50E263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5C71672D-5D34-694C-9C55-39BC2E27B7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Tree>
    <p:extLst>
      <p:ext uri="{BB962C8B-B14F-4D97-AF65-F5344CB8AC3E}">
        <p14:creationId xmlns:p14="http://schemas.microsoft.com/office/powerpoint/2010/main" val="397192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46221-9ACA-F046-87F4-4B204E6AC0E4}"/>
              </a:ext>
            </a:extLst>
          </p:cNvPr>
          <p:cNvSpPr>
            <a:spLocks noGrp="1"/>
          </p:cNvSpPr>
          <p:nvPr>
            <p:ph idx="1"/>
          </p:nvPr>
        </p:nvSpPr>
        <p:spPr>
          <a:xfrm>
            <a:off x="906590" y="3204931"/>
            <a:ext cx="4931741" cy="1571052"/>
          </a:xfrm>
        </p:spPr>
        <p:txBody>
          <a:bodyPr>
            <a:normAutofit/>
          </a:bodyPr>
          <a:lstStyle/>
          <a:p>
            <a:pPr marL="0" indent="0">
              <a:buNone/>
            </a:pPr>
            <a:r>
              <a:rPr lang="en-GB" sz="1800" dirty="0">
                <a:latin typeface="Roboto" panose="02000000000000000000" pitchFamily="2" charset="0"/>
                <a:ea typeface="Roboto" panose="02000000000000000000" pitchFamily="2" charset="0"/>
              </a:rPr>
              <a:t>1. </a:t>
            </a:r>
            <a:r>
              <a:rPr lang="en-GB" sz="1800" dirty="0">
                <a:solidFill>
                  <a:srgbClr val="FF5609"/>
                </a:solidFill>
                <a:latin typeface="Roboto" panose="02000000000000000000" pitchFamily="2" charset="0"/>
                <a:ea typeface="Roboto" panose="02000000000000000000" pitchFamily="2" charset="0"/>
              </a:rPr>
              <a:t>L</a:t>
            </a:r>
            <a:r>
              <a:rPr lang="en-SE" sz="1800" dirty="0">
                <a:solidFill>
                  <a:srgbClr val="FF5609"/>
                </a:solidFill>
                <a:latin typeface="Roboto" panose="02000000000000000000" pitchFamily="2" charset="0"/>
                <a:ea typeface="Roboto" panose="02000000000000000000" pitchFamily="2" charset="0"/>
              </a:rPr>
              <a:t>aga </a:t>
            </a:r>
            <a:r>
              <a:rPr lang="en-SE" sz="1800" dirty="0">
                <a:latin typeface="Roboto" panose="02000000000000000000" pitchFamily="2" charset="0"/>
                <a:ea typeface="Roboto" panose="02000000000000000000" pitchFamily="2" charset="0"/>
              </a:rPr>
              <a:t>något smarrigt på rester</a:t>
            </a:r>
          </a:p>
          <a:p>
            <a:pPr marL="0" indent="0">
              <a:buNone/>
            </a:pPr>
            <a:r>
              <a:rPr lang="en-SE" sz="1800" dirty="0">
                <a:latin typeface="Roboto" panose="02000000000000000000" pitchFamily="2" charset="0"/>
                <a:ea typeface="Roboto" panose="02000000000000000000" pitchFamily="2" charset="0"/>
              </a:rPr>
              <a:t>2. </a:t>
            </a:r>
            <a:r>
              <a:rPr lang="en-SE" sz="1800" dirty="0">
                <a:solidFill>
                  <a:srgbClr val="FF5609"/>
                </a:solidFill>
                <a:latin typeface="Roboto" panose="02000000000000000000" pitchFamily="2" charset="0"/>
                <a:ea typeface="Roboto" panose="02000000000000000000" pitchFamily="2" charset="0"/>
              </a:rPr>
              <a:t>Fota</a:t>
            </a:r>
            <a:r>
              <a:rPr lang="en-SE" sz="1800" dirty="0">
                <a:latin typeface="Roboto" panose="02000000000000000000" pitchFamily="2" charset="0"/>
                <a:ea typeface="Roboto" panose="02000000000000000000" pitchFamily="2" charset="0"/>
              </a:rPr>
              <a:t>, </a:t>
            </a:r>
            <a:r>
              <a:rPr lang="en-SE" sz="1800" dirty="0">
                <a:solidFill>
                  <a:srgbClr val="FF5609"/>
                </a:solidFill>
                <a:latin typeface="Roboto" panose="02000000000000000000" pitchFamily="2" charset="0"/>
                <a:ea typeface="Roboto" panose="02000000000000000000" pitchFamily="2" charset="0"/>
              </a:rPr>
              <a:t>filma</a:t>
            </a:r>
            <a:r>
              <a:rPr lang="en-SE" sz="1800" dirty="0">
                <a:latin typeface="Roboto" panose="02000000000000000000" pitchFamily="2" charset="0"/>
                <a:ea typeface="Roboto" panose="02000000000000000000" pitchFamily="2" charset="0"/>
              </a:rPr>
              <a:t>, eller </a:t>
            </a:r>
            <a:r>
              <a:rPr lang="en-SE" sz="1800" dirty="0">
                <a:solidFill>
                  <a:srgbClr val="FF5609"/>
                </a:solidFill>
                <a:latin typeface="Roboto" panose="02000000000000000000" pitchFamily="2" charset="0"/>
                <a:ea typeface="Roboto" panose="02000000000000000000" pitchFamily="2" charset="0"/>
              </a:rPr>
              <a:t>skriv ned </a:t>
            </a:r>
            <a:r>
              <a:rPr lang="en-SE" sz="1800" dirty="0">
                <a:latin typeface="Roboto" panose="02000000000000000000" pitchFamily="2" charset="0"/>
                <a:ea typeface="Roboto" panose="02000000000000000000" pitchFamily="2" charset="0"/>
              </a:rPr>
              <a:t>receptet.</a:t>
            </a:r>
          </a:p>
          <a:p>
            <a:pPr marL="0" indent="0">
              <a:buNone/>
            </a:pPr>
            <a:r>
              <a:rPr lang="en-SE" sz="1800" dirty="0">
                <a:latin typeface="Roboto" panose="02000000000000000000" pitchFamily="2" charset="0"/>
                <a:ea typeface="Roboto" panose="02000000000000000000" pitchFamily="2" charset="0"/>
              </a:rPr>
              <a:t>3. </a:t>
            </a:r>
            <a:r>
              <a:rPr lang="en-SE" sz="1800" dirty="0">
                <a:solidFill>
                  <a:srgbClr val="FF5609"/>
                </a:solidFill>
                <a:latin typeface="Roboto" panose="02000000000000000000" pitchFamily="2" charset="0"/>
                <a:ea typeface="Roboto" panose="02000000000000000000" pitchFamily="2" charset="0"/>
              </a:rPr>
              <a:t>Skicka in </a:t>
            </a:r>
            <a:r>
              <a:rPr lang="en-SE" sz="1800" dirty="0">
                <a:latin typeface="Roboto" panose="02000000000000000000" pitchFamily="2" charset="0"/>
                <a:ea typeface="Roboto" panose="02000000000000000000" pitchFamily="2" charset="0"/>
              </a:rPr>
              <a:t>på </a:t>
            </a:r>
            <a:r>
              <a:rPr lang="en-SE" sz="1800" dirty="0">
                <a:solidFill>
                  <a:srgbClr val="FF5609"/>
                </a:solidFill>
                <a:latin typeface="Roboto" panose="02000000000000000000" pitchFamily="2" charset="0"/>
                <a:ea typeface="Roboto" panose="02000000000000000000" pitchFamily="2" charset="0"/>
              </a:rPr>
              <a:t>resterkocken.se</a:t>
            </a:r>
          </a:p>
          <a:p>
            <a:pPr marL="0" indent="0">
              <a:buNone/>
            </a:pPr>
            <a:r>
              <a:rPr lang="en-SE" sz="1800" dirty="0">
                <a:latin typeface="Roboto" panose="02000000000000000000" pitchFamily="2" charset="0"/>
                <a:ea typeface="Roboto" panose="02000000000000000000" pitchFamily="2" charset="0"/>
              </a:rPr>
              <a:t>4. </a:t>
            </a:r>
            <a:r>
              <a:rPr lang="en-SE" sz="1800" dirty="0">
                <a:solidFill>
                  <a:srgbClr val="FF5609"/>
                </a:solidFill>
                <a:latin typeface="Roboto" panose="02000000000000000000" pitchFamily="2" charset="0"/>
                <a:ea typeface="Roboto" panose="02000000000000000000" pitchFamily="2" charset="0"/>
              </a:rPr>
              <a:t>Håll tummarna </a:t>
            </a:r>
            <a:r>
              <a:rPr lang="en-SE" sz="1800" dirty="0">
                <a:latin typeface="Roboto" panose="02000000000000000000" pitchFamily="2" charset="0"/>
                <a:ea typeface="Roboto" panose="02000000000000000000" pitchFamily="2" charset="0"/>
              </a:rPr>
              <a:t>för att just din klass vinner!</a:t>
            </a:r>
          </a:p>
        </p:txBody>
      </p:sp>
      <p:sp>
        <p:nvSpPr>
          <p:cNvPr id="10" name="Rectangle 9">
            <a:extLst>
              <a:ext uri="{FF2B5EF4-FFF2-40B4-BE49-F238E27FC236}">
                <a16:creationId xmlns:a16="http://schemas.microsoft.com/office/drawing/2014/main" id="{27156923-8D2E-3647-9AB7-063B41C09C9E}"/>
              </a:ext>
            </a:extLst>
          </p:cNvPr>
          <p:cNvSpPr/>
          <p:nvPr/>
        </p:nvSpPr>
        <p:spPr>
          <a:xfrm>
            <a:off x="0" y="6029739"/>
            <a:ext cx="12192000" cy="82826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1" name="Content Placeholder 4" descr="Logo, icon&#10;&#10;Description automatically generated">
            <a:extLst>
              <a:ext uri="{FF2B5EF4-FFF2-40B4-BE49-F238E27FC236}">
                <a16:creationId xmlns:a16="http://schemas.microsoft.com/office/drawing/2014/main" id="{C3D6263B-30A9-1749-BCD3-0165E234B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430" y="5116087"/>
            <a:ext cx="2219735" cy="1456335"/>
          </a:xfrm>
          <a:prstGeom prst="rect">
            <a:avLst/>
          </a:prstGeom>
        </p:spPr>
      </p:pic>
      <p:sp>
        <p:nvSpPr>
          <p:cNvPr id="12" name="Rectangle 11">
            <a:extLst>
              <a:ext uri="{FF2B5EF4-FFF2-40B4-BE49-F238E27FC236}">
                <a16:creationId xmlns:a16="http://schemas.microsoft.com/office/drawing/2014/main" id="{15EE1D97-6058-6F45-9A1E-2A3A2757F72B}"/>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9" name="Group 8">
            <a:extLst>
              <a:ext uri="{FF2B5EF4-FFF2-40B4-BE49-F238E27FC236}">
                <a16:creationId xmlns:a16="http://schemas.microsoft.com/office/drawing/2014/main" id="{65ED1DF5-1F3D-934A-9423-CD75F6E47360}"/>
              </a:ext>
            </a:extLst>
          </p:cNvPr>
          <p:cNvGrpSpPr/>
          <p:nvPr/>
        </p:nvGrpSpPr>
        <p:grpSpPr>
          <a:xfrm>
            <a:off x="-245795" y="-311082"/>
            <a:ext cx="7103795" cy="889052"/>
            <a:chOff x="-502569" y="5413512"/>
            <a:chExt cx="13450678" cy="1683375"/>
          </a:xfrm>
        </p:grpSpPr>
        <p:pic>
          <p:nvPicPr>
            <p:cNvPr id="7" name="Picture 6" descr="A close up of a logo&#10;&#10;Description automatically generated">
              <a:extLst>
                <a:ext uri="{FF2B5EF4-FFF2-40B4-BE49-F238E27FC236}">
                  <a16:creationId xmlns:a16="http://schemas.microsoft.com/office/drawing/2014/main" id="{4BA7319E-48F3-284E-94D5-8DEDD58CF3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8" name="Picture 7" descr="A close up of a logo&#10;&#10;Description automatically generated">
              <a:extLst>
                <a:ext uri="{FF2B5EF4-FFF2-40B4-BE49-F238E27FC236}">
                  <a16:creationId xmlns:a16="http://schemas.microsoft.com/office/drawing/2014/main" id="{5A1154B9-8535-8E40-B4D7-26C1E88DEC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pic>
        <p:nvPicPr>
          <p:cNvPr id="14" name="Picture 13" descr="A picture containing outdoor, dark, looking, flying&#10;&#10;Description automatically generated">
            <a:extLst>
              <a:ext uri="{FF2B5EF4-FFF2-40B4-BE49-F238E27FC236}">
                <a16:creationId xmlns:a16="http://schemas.microsoft.com/office/drawing/2014/main" id="{BEA365DA-D8A4-474B-BB33-816D281D33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782784">
            <a:off x="5652308" y="4315424"/>
            <a:ext cx="1067478" cy="837000"/>
          </a:xfrm>
          <a:prstGeom prst="rect">
            <a:avLst/>
          </a:prstGeom>
        </p:spPr>
      </p:pic>
      <p:sp>
        <p:nvSpPr>
          <p:cNvPr id="15" name="Title 1">
            <a:extLst>
              <a:ext uri="{FF2B5EF4-FFF2-40B4-BE49-F238E27FC236}">
                <a16:creationId xmlns:a16="http://schemas.microsoft.com/office/drawing/2014/main" id="{481C6973-3A47-F449-B6FF-050ECEE33CF8}"/>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Tävla </a:t>
            </a:r>
            <a:r>
              <a:rPr lang="en-GB" sz="4000" dirty="0" err="1">
                <a:latin typeface="Roboto Medium" panose="02000000000000000000" pitchFamily="2" charset="0"/>
                <a:ea typeface="Roboto Medium" panose="02000000000000000000" pitchFamily="2" charset="0"/>
              </a:rPr>
              <a:t>i</a:t>
            </a:r>
            <a:r>
              <a:rPr lang="en-GB" sz="4000" dirty="0">
                <a:latin typeface="Roboto Medium" panose="02000000000000000000" pitchFamily="2" charset="0"/>
                <a:ea typeface="Roboto Medium" panose="02000000000000000000" pitchFamily="2" charset="0"/>
              </a:rPr>
              <a:t> </a:t>
            </a:r>
            <a:r>
              <a:rPr lang="sv-SE" sz="4000" dirty="0">
                <a:latin typeface="Roboto Medium" panose="02000000000000000000" pitchFamily="2" charset="0"/>
                <a:ea typeface="Roboto Medium" panose="02000000000000000000" pitchFamily="2" charset="0"/>
              </a:rPr>
              <a:t>Resterkocken</a:t>
            </a:r>
            <a:r>
              <a:rPr lang="en-GB" sz="4000" dirty="0">
                <a:latin typeface="Roboto Medium" panose="02000000000000000000" pitchFamily="2" charset="0"/>
                <a:ea typeface="Roboto Medium" panose="02000000000000000000" pitchFamily="2" charset="0"/>
              </a:rPr>
              <a:t>!</a:t>
            </a:r>
            <a:endParaRPr lang="en-SE" sz="4000" dirty="0">
              <a:latin typeface="Roboto Medium" panose="02000000000000000000" pitchFamily="2" charset="0"/>
              <a:ea typeface="Roboto Medium" panose="02000000000000000000" pitchFamily="2" charset="0"/>
            </a:endParaRPr>
          </a:p>
        </p:txBody>
      </p:sp>
      <p:grpSp>
        <p:nvGrpSpPr>
          <p:cNvPr id="19" name="Group 8">
            <a:extLst>
              <a:ext uri="{FF2B5EF4-FFF2-40B4-BE49-F238E27FC236}">
                <a16:creationId xmlns:a16="http://schemas.microsoft.com/office/drawing/2014/main" id="{45A66E3B-55C2-E74E-ABB8-1C1A4F8137C2}"/>
              </a:ext>
            </a:extLst>
          </p:cNvPr>
          <p:cNvGrpSpPr/>
          <p:nvPr/>
        </p:nvGrpSpPr>
        <p:grpSpPr>
          <a:xfrm>
            <a:off x="6965791" y="-339762"/>
            <a:ext cx="7103795" cy="889052"/>
            <a:chOff x="-502569" y="5413512"/>
            <a:chExt cx="13450678" cy="1683375"/>
          </a:xfrm>
        </p:grpSpPr>
        <p:pic>
          <p:nvPicPr>
            <p:cNvPr id="20" name="Picture 6" descr="A close up of a logo&#10;&#10;Description automatically generated">
              <a:extLst>
                <a:ext uri="{FF2B5EF4-FFF2-40B4-BE49-F238E27FC236}">
                  <a16:creationId xmlns:a16="http://schemas.microsoft.com/office/drawing/2014/main" id="{8C2EA691-4D1E-7245-A78D-E1CBA30A5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21" name="Picture 7" descr="A close up of a logo&#10;&#10;Description automatically generated">
              <a:extLst>
                <a:ext uri="{FF2B5EF4-FFF2-40B4-BE49-F238E27FC236}">
                  <a16:creationId xmlns:a16="http://schemas.microsoft.com/office/drawing/2014/main" id="{1F248EFC-175E-B445-A565-E856D42E40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16" name="Rectangle 15">
            <a:extLst>
              <a:ext uri="{FF2B5EF4-FFF2-40B4-BE49-F238E27FC236}">
                <a16:creationId xmlns:a16="http://schemas.microsoft.com/office/drawing/2014/main" id="{B8DC9597-153B-7F4B-AA35-0A3EA1EBCCEC}"/>
              </a:ext>
            </a:extLst>
          </p:cNvPr>
          <p:cNvSpPr/>
          <p:nvPr/>
        </p:nvSpPr>
        <p:spPr>
          <a:xfrm>
            <a:off x="906590" y="1750089"/>
            <a:ext cx="4815840" cy="923330"/>
          </a:xfrm>
          <a:prstGeom prst="rect">
            <a:avLst/>
          </a:prstGeom>
        </p:spPr>
        <p:txBody>
          <a:bodyPr wrap="square">
            <a:spAutoFit/>
          </a:bodyPr>
          <a:lstStyle/>
          <a:p>
            <a:r>
              <a:rPr lang="sv-SE" dirty="0">
                <a:latin typeface="Roboto" panose="02000000000000000000" pitchFamily="2" charset="0"/>
                <a:ea typeface="Roboto" panose="02000000000000000000" pitchFamily="2" charset="0"/>
              </a:rPr>
              <a:t>Resterkocken är en tävling för barn och ungdomar i grundskolan som syftar till att minska matsvinnet.</a:t>
            </a:r>
          </a:p>
        </p:txBody>
      </p:sp>
      <p:pic>
        <p:nvPicPr>
          <p:cNvPr id="2" name="Picture 3">
            <a:extLst>
              <a:ext uri="{FF2B5EF4-FFF2-40B4-BE49-F238E27FC236}">
                <a16:creationId xmlns:a16="http://schemas.microsoft.com/office/drawing/2014/main" id="{D745FB31-F0E1-4AF2-E8B4-7C166FB40B77}"/>
              </a:ext>
            </a:extLst>
          </p:cNvPr>
          <p:cNvPicPr>
            <a:picLocks noChangeAspect="1"/>
          </p:cNvPicPr>
          <p:nvPr/>
        </p:nvPicPr>
        <p:blipFill>
          <a:blip r:embed="rId6"/>
          <a:stretch>
            <a:fillRect/>
          </a:stretch>
        </p:blipFill>
        <p:spPr>
          <a:xfrm>
            <a:off x="7411884" y="1074174"/>
            <a:ext cx="4496619" cy="4504812"/>
          </a:xfrm>
          <a:prstGeom prst="rect">
            <a:avLst/>
          </a:prstGeom>
        </p:spPr>
      </p:pic>
    </p:spTree>
    <p:extLst>
      <p:ext uri="{BB962C8B-B14F-4D97-AF65-F5344CB8AC3E}">
        <p14:creationId xmlns:p14="http://schemas.microsoft.com/office/powerpoint/2010/main" val="96060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DCE"/>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BE766959-3F3D-BF4E-8ACB-802C09347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603" y="2580834"/>
            <a:ext cx="5112717" cy="1960629"/>
          </a:xfrm>
          <a:prstGeom prst="rect">
            <a:avLst/>
          </a:prstGeom>
        </p:spPr>
      </p:pic>
      <p:pic>
        <p:nvPicPr>
          <p:cNvPr id="18" name="Content Placeholder 4" descr="Logo, icon&#10;&#10;Description automatically generated">
            <a:extLst>
              <a:ext uri="{FF2B5EF4-FFF2-40B4-BE49-F238E27FC236}">
                <a16:creationId xmlns:a16="http://schemas.microsoft.com/office/drawing/2014/main" id="{6C176D5E-AECC-534E-84FE-58381341AA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503" y="2288808"/>
            <a:ext cx="3964850" cy="2601279"/>
          </a:xfrm>
          <a:prstGeom prst="rect">
            <a:avLst/>
          </a:prstGeom>
        </p:spPr>
      </p:pic>
      <p:sp>
        <p:nvSpPr>
          <p:cNvPr id="20" name="Rectangle 19">
            <a:extLst>
              <a:ext uri="{FF2B5EF4-FFF2-40B4-BE49-F238E27FC236}">
                <a16:creationId xmlns:a16="http://schemas.microsoft.com/office/drawing/2014/main" id="{8DF0FE38-536D-1745-A316-D239A0A378A5}"/>
              </a:ext>
            </a:extLst>
          </p:cNvPr>
          <p:cNvSpPr/>
          <p:nvPr/>
        </p:nvSpPr>
        <p:spPr>
          <a:xfrm>
            <a:off x="5281946" y="3059725"/>
            <a:ext cx="814054" cy="1200329"/>
          </a:xfrm>
          <a:prstGeom prst="rect">
            <a:avLst/>
          </a:prstGeom>
        </p:spPr>
        <p:txBody>
          <a:bodyPr wrap="square">
            <a:spAutoFit/>
          </a:bodyPr>
          <a:lstStyle/>
          <a:p>
            <a:r>
              <a:rPr lang="en-SE" sz="7200" b="1" dirty="0">
                <a:solidFill>
                  <a:srgbClr val="FF5609"/>
                </a:solidFill>
                <a:latin typeface="Roboto" panose="02000000000000000000" pitchFamily="2" charset="0"/>
                <a:ea typeface="Roboto" panose="02000000000000000000" pitchFamily="2" charset="0"/>
                <a:cs typeface="Roboto Light" panose="02000000000000000000" pitchFamily="2" charset="0"/>
              </a:rPr>
              <a:t>+</a:t>
            </a:r>
            <a:r>
              <a:rPr lang="en-SE" i="1" dirty="0">
                <a:latin typeface="Roboto Light" panose="02000000000000000000" pitchFamily="2" charset="0"/>
                <a:ea typeface="Roboto Light" panose="02000000000000000000" pitchFamily="2" charset="0"/>
                <a:cs typeface="Roboto Light" panose="02000000000000000000" pitchFamily="2" charset="0"/>
              </a:rPr>
              <a:t> </a:t>
            </a:r>
          </a:p>
        </p:txBody>
      </p:sp>
      <p:pic>
        <p:nvPicPr>
          <p:cNvPr id="24" name="Picture 23" descr="A picture containing shape&#10;&#10;Description automatically generated">
            <a:extLst>
              <a:ext uri="{FF2B5EF4-FFF2-40B4-BE49-F238E27FC236}">
                <a16:creationId xmlns:a16="http://schemas.microsoft.com/office/drawing/2014/main" id="{F1E1FD96-6BCA-7047-B634-A28B204F0A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7274" y="5263817"/>
            <a:ext cx="2033437" cy="2714855"/>
          </a:xfrm>
          <a:prstGeom prst="rect">
            <a:avLst/>
          </a:prstGeom>
        </p:spPr>
      </p:pic>
      <p:pic>
        <p:nvPicPr>
          <p:cNvPr id="12" name="Picture 9" descr="A picture containing icon&#10;&#10;Description automatically generated">
            <a:extLst>
              <a:ext uri="{FF2B5EF4-FFF2-40B4-BE49-F238E27FC236}">
                <a16:creationId xmlns:a16="http://schemas.microsoft.com/office/drawing/2014/main" id="{4113056E-101A-1647-B683-7EBBBDC922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438966">
            <a:off x="-11328" y="170710"/>
            <a:ext cx="999315" cy="1129660"/>
          </a:xfrm>
          <a:prstGeom prst="rect">
            <a:avLst/>
          </a:prstGeom>
        </p:spPr>
      </p:pic>
      <p:pic>
        <p:nvPicPr>
          <p:cNvPr id="14" name="Picture 27" descr="A picture containing shape&#10;&#10;Description automatically generated">
            <a:extLst>
              <a:ext uri="{FF2B5EF4-FFF2-40B4-BE49-F238E27FC236}">
                <a16:creationId xmlns:a16="http://schemas.microsoft.com/office/drawing/2014/main" id="{86C42FB1-7C60-5D43-809E-2F7864DD2A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515376">
            <a:off x="1254449" y="-41973"/>
            <a:ext cx="757540" cy="1081195"/>
          </a:xfrm>
          <a:prstGeom prst="rect">
            <a:avLst/>
          </a:prstGeom>
        </p:spPr>
      </p:pic>
      <p:pic>
        <p:nvPicPr>
          <p:cNvPr id="15" name="Picture 15" descr="A picture containing shape&#10;&#10;Description automatically generated">
            <a:extLst>
              <a:ext uri="{FF2B5EF4-FFF2-40B4-BE49-F238E27FC236}">
                <a16:creationId xmlns:a16="http://schemas.microsoft.com/office/drawing/2014/main" id="{993DFF00-ADC8-FE44-A2DB-E148259C3D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515376">
            <a:off x="935522" y="736485"/>
            <a:ext cx="918721" cy="1311239"/>
          </a:xfrm>
          <a:prstGeom prst="rect">
            <a:avLst/>
          </a:prstGeom>
        </p:spPr>
      </p:pic>
      <p:sp>
        <p:nvSpPr>
          <p:cNvPr id="16" name="Title 1">
            <a:extLst>
              <a:ext uri="{FF2B5EF4-FFF2-40B4-BE49-F238E27FC236}">
                <a16:creationId xmlns:a16="http://schemas.microsoft.com/office/drawing/2014/main" id="{7955484F-0B2D-4343-BC07-A1A5904958F7}"/>
              </a:ext>
            </a:extLst>
          </p:cNvPr>
          <p:cNvSpPr txBox="1">
            <a:spLocks/>
          </p:cNvSpPr>
          <p:nvPr/>
        </p:nvSpPr>
        <p:spPr>
          <a:xfrm>
            <a:off x="906780" y="8140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000" dirty="0">
                <a:latin typeface="Chalkduster" panose="03050602040202020205" pitchFamily="66" charset="77"/>
                <a:ea typeface="Roboto Medium" panose="02000000000000000000" pitchFamily="2" charset="0"/>
              </a:rPr>
              <a:t>I samarbete med</a:t>
            </a:r>
            <a:endParaRPr lang="en-SE" sz="4000" dirty="0">
              <a:latin typeface="Chalkduster" panose="03050602040202020205" pitchFamily="66" charset="77"/>
              <a:ea typeface="Roboto Medium" panose="02000000000000000000" pitchFamily="2" charset="0"/>
            </a:endParaRPr>
          </a:p>
        </p:txBody>
      </p:sp>
    </p:spTree>
    <p:extLst>
      <p:ext uri="{BB962C8B-B14F-4D97-AF65-F5344CB8AC3E}">
        <p14:creationId xmlns:p14="http://schemas.microsoft.com/office/powerpoint/2010/main" val="179908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70CD61-E167-654D-8C48-A3C6618FFB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50996" y="1802118"/>
            <a:ext cx="4879134" cy="3253764"/>
          </a:xfrm>
          <a:prstGeom prst="rect">
            <a:avLst/>
          </a:prstGeom>
        </p:spPr>
      </p:pic>
      <p:sp>
        <p:nvSpPr>
          <p:cNvPr id="22" name="Rectangle 21">
            <a:extLst>
              <a:ext uri="{FF2B5EF4-FFF2-40B4-BE49-F238E27FC236}">
                <a16:creationId xmlns:a16="http://schemas.microsoft.com/office/drawing/2014/main" id="{B1612330-14F2-A145-9FE4-6D19A3A2D30A}"/>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3" name="Content Placeholder 4" descr="Logo, icon&#10;&#10;Description automatically generated">
            <a:extLst>
              <a:ext uri="{FF2B5EF4-FFF2-40B4-BE49-F238E27FC236}">
                <a16:creationId xmlns:a16="http://schemas.microsoft.com/office/drawing/2014/main" id="{92CBABFA-9B95-1C48-8C89-1D3782D9CD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857" y="5596494"/>
            <a:ext cx="1643904" cy="1078541"/>
          </a:xfrm>
          <a:prstGeom prst="rect">
            <a:avLst/>
          </a:prstGeom>
        </p:spPr>
      </p:pic>
      <p:sp>
        <p:nvSpPr>
          <p:cNvPr id="24" name="Rectangle 23">
            <a:extLst>
              <a:ext uri="{FF2B5EF4-FFF2-40B4-BE49-F238E27FC236}">
                <a16:creationId xmlns:a16="http://schemas.microsoft.com/office/drawing/2014/main" id="{6C36A31D-84CA-EB4C-8273-32CB7C442E38}"/>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33" name="Group 8">
            <a:extLst>
              <a:ext uri="{FF2B5EF4-FFF2-40B4-BE49-F238E27FC236}">
                <a16:creationId xmlns:a16="http://schemas.microsoft.com/office/drawing/2014/main" id="{31DF293B-7D4E-3747-B349-B64DD84CA142}"/>
              </a:ext>
            </a:extLst>
          </p:cNvPr>
          <p:cNvGrpSpPr/>
          <p:nvPr/>
        </p:nvGrpSpPr>
        <p:grpSpPr>
          <a:xfrm>
            <a:off x="-245795" y="-311082"/>
            <a:ext cx="7103795" cy="889052"/>
            <a:chOff x="-502569" y="5413512"/>
            <a:chExt cx="13450678" cy="1683375"/>
          </a:xfrm>
        </p:grpSpPr>
        <p:pic>
          <p:nvPicPr>
            <p:cNvPr id="34" name="Picture 6" descr="A close up of a logo&#10;&#10;Description automatically generated">
              <a:extLst>
                <a:ext uri="{FF2B5EF4-FFF2-40B4-BE49-F238E27FC236}">
                  <a16:creationId xmlns:a16="http://schemas.microsoft.com/office/drawing/2014/main" id="{B1866001-0B81-1843-8001-8934FE903B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35" name="Picture 7" descr="A close up of a logo&#10;&#10;Description automatically generated">
              <a:extLst>
                <a:ext uri="{FF2B5EF4-FFF2-40B4-BE49-F238E27FC236}">
                  <a16:creationId xmlns:a16="http://schemas.microsoft.com/office/drawing/2014/main" id="{A7E0B466-4B56-6F44-AC06-B62C7F4E3E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36" name="Group 8">
            <a:extLst>
              <a:ext uri="{FF2B5EF4-FFF2-40B4-BE49-F238E27FC236}">
                <a16:creationId xmlns:a16="http://schemas.microsoft.com/office/drawing/2014/main" id="{CCB0D86D-C2FB-A149-8533-263C4FCD8566}"/>
              </a:ext>
            </a:extLst>
          </p:cNvPr>
          <p:cNvGrpSpPr/>
          <p:nvPr/>
        </p:nvGrpSpPr>
        <p:grpSpPr>
          <a:xfrm>
            <a:off x="6965791" y="-339762"/>
            <a:ext cx="7103795" cy="889052"/>
            <a:chOff x="-502569" y="5413512"/>
            <a:chExt cx="13450678" cy="1683375"/>
          </a:xfrm>
        </p:grpSpPr>
        <p:pic>
          <p:nvPicPr>
            <p:cNvPr id="37" name="Picture 6" descr="A close up of a logo&#10;&#10;Description automatically generated">
              <a:extLst>
                <a:ext uri="{FF2B5EF4-FFF2-40B4-BE49-F238E27FC236}">
                  <a16:creationId xmlns:a16="http://schemas.microsoft.com/office/drawing/2014/main" id="{101E6A7A-C4C8-824E-A7B9-2A943E92D3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38" name="Picture 7" descr="A close up of a logo&#10;&#10;Description automatically generated">
              <a:extLst>
                <a:ext uri="{FF2B5EF4-FFF2-40B4-BE49-F238E27FC236}">
                  <a16:creationId xmlns:a16="http://schemas.microsoft.com/office/drawing/2014/main" id="{E14F6769-9DD5-9C42-AE59-8893518078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25" name="Content Placeholder 8">
            <a:extLst>
              <a:ext uri="{FF2B5EF4-FFF2-40B4-BE49-F238E27FC236}">
                <a16:creationId xmlns:a16="http://schemas.microsoft.com/office/drawing/2014/main" id="{67BB867A-FFAF-3145-B684-93F64CDDDD93}"/>
              </a:ext>
            </a:extLst>
          </p:cNvPr>
          <p:cNvSpPr>
            <a:spLocks noGrp="1"/>
          </p:cNvSpPr>
          <p:nvPr>
            <p:ph idx="1"/>
          </p:nvPr>
        </p:nvSpPr>
        <p:spPr>
          <a:xfrm>
            <a:off x="906780" y="1802367"/>
            <a:ext cx="5585460" cy="1078541"/>
          </a:xfrm>
        </p:spPr>
        <p:txBody>
          <a:bodyPr>
            <a:noAutofit/>
          </a:bodyPr>
          <a:lstStyle/>
          <a:p>
            <a:pPr marL="285750" indent="-285750"/>
            <a:r>
              <a:rPr lang="sv-SE" sz="1800" dirty="0">
                <a:latin typeface="Roboto" panose="02000000000000000000" pitchFamily="2" charset="0"/>
                <a:ea typeface="Roboto" panose="02000000000000000000" pitchFamily="2" charset="0"/>
              </a:rPr>
              <a:t>Broccoliträd med ostdippa</a:t>
            </a:r>
          </a:p>
          <a:p>
            <a:pPr marL="285750" indent="-285750"/>
            <a:r>
              <a:rPr lang="sv-SE" sz="1800" dirty="0">
                <a:latin typeface="Roboto" panose="02000000000000000000" pitchFamily="2" charset="0"/>
                <a:ea typeface="Roboto" panose="02000000000000000000" pitchFamily="2" charset="0"/>
              </a:rPr>
              <a:t>Bananmuffins med chokladgömma</a:t>
            </a:r>
          </a:p>
          <a:p>
            <a:pPr marL="285750" indent="-285750"/>
            <a:r>
              <a:rPr lang="sv-SE" sz="1800" dirty="0" err="1">
                <a:latin typeface="Roboto" panose="02000000000000000000" pitchFamily="2" charset="0"/>
                <a:ea typeface="Roboto" panose="02000000000000000000" pitchFamily="2" charset="0"/>
              </a:rPr>
              <a:t>Mellismuffins</a:t>
            </a:r>
            <a:r>
              <a:rPr lang="sv-SE" sz="1800" dirty="0">
                <a:latin typeface="Roboto" panose="02000000000000000000" pitchFamily="2" charset="0"/>
                <a:ea typeface="Roboto" panose="02000000000000000000" pitchFamily="2" charset="0"/>
              </a:rPr>
              <a:t> </a:t>
            </a:r>
            <a:endParaRPr lang="en-SE" sz="1800">
              <a:latin typeface="Roboto" panose="02000000000000000000" pitchFamily="2" charset="0"/>
              <a:ea typeface="Roboto" panose="02000000000000000000" pitchFamily="2" charset="0"/>
            </a:endParaRPr>
          </a:p>
          <a:p>
            <a:pPr marL="285750" indent="-285750"/>
            <a:endParaRPr lang="en-SE" sz="1800" dirty="0">
              <a:latin typeface="Roboto" panose="02000000000000000000" pitchFamily="2" charset="0"/>
              <a:ea typeface="Roboto" panose="02000000000000000000" pitchFamily="2" charset="0"/>
            </a:endParaRPr>
          </a:p>
        </p:txBody>
      </p:sp>
      <p:sp>
        <p:nvSpPr>
          <p:cNvPr id="26" name="Title 1">
            <a:extLst>
              <a:ext uri="{FF2B5EF4-FFF2-40B4-BE49-F238E27FC236}">
                <a16:creationId xmlns:a16="http://schemas.microsoft.com/office/drawing/2014/main" id="{11AA79F2-73BB-A942-A06F-0531E5EF1A13}"/>
              </a:ext>
            </a:extLst>
          </p:cNvPr>
          <p:cNvSpPr>
            <a:spLocks noGrp="1"/>
          </p:cNvSpPr>
          <p:nvPr>
            <p:ph type="title"/>
          </p:nvPr>
        </p:nvSpPr>
        <p:spPr>
          <a:xfrm>
            <a:off x="906780" y="593368"/>
            <a:ext cx="10515600" cy="1325563"/>
          </a:xfrm>
        </p:spPr>
        <p:txBody>
          <a:bodyPr>
            <a:normAutofit/>
          </a:bodyPr>
          <a:lstStyle/>
          <a:p>
            <a:r>
              <a:rPr lang="sv-SE" sz="4000" dirty="0">
                <a:latin typeface="Roboto Medium" panose="02000000000000000000" pitchFamily="2" charset="0"/>
                <a:ea typeface="Roboto Medium" panose="02000000000000000000" pitchFamily="2" charset="0"/>
              </a:rPr>
              <a:t>Malins inspirerande restrecept </a:t>
            </a:r>
            <a:endParaRPr lang="en-SE" sz="4000" dirty="0">
              <a:latin typeface="Roboto Medium" panose="02000000000000000000" pitchFamily="2" charset="0"/>
              <a:ea typeface="Roboto Medium" panose="02000000000000000000" pitchFamily="2" charset="0"/>
            </a:endParaRPr>
          </a:p>
        </p:txBody>
      </p:sp>
      <p:pic>
        <p:nvPicPr>
          <p:cNvPr id="27" name="Picture 27" descr="A picture containing icon&#10;&#10;Description automatically generated">
            <a:extLst>
              <a:ext uri="{FF2B5EF4-FFF2-40B4-BE49-F238E27FC236}">
                <a16:creationId xmlns:a16="http://schemas.microsoft.com/office/drawing/2014/main" id="{599391F6-4196-A045-B28A-C5A4B27D52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76339">
            <a:off x="5448138" y="2266139"/>
            <a:ext cx="671614" cy="759215"/>
          </a:xfrm>
          <a:prstGeom prst="rect">
            <a:avLst/>
          </a:prstGeom>
        </p:spPr>
      </p:pic>
      <p:pic>
        <p:nvPicPr>
          <p:cNvPr id="31" name="Picture 23" descr="Shape&#10;&#10;Description automatically generated">
            <a:extLst>
              <a:ext uri="{FF2B5EF4-FFF2-40B4-BE49-F238E27FC236}">
                <a16:creationId xmlns:a16="http://schemas.microsoft.com/office/drawing/2014/main" id="{276C9667-44F4-ED4E-A1A9-50099FEE57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17383">
            <a:off x="5480123" y="3138207"/>
            <a:ext cx="801776" cy="698690"/>
          </a:xfrm>
          <a:prstGeom prst="rect">
            <a:avLst/>
          </a:prstGeom>
        </p:spPr>
      </p:pic>
      <p:pic>
        <p:nvPicPr>
          <p:cNvPr id="39" name="Bildobjekt 2">
            <a:extLst>
              <a:ext uri="{FF2B5EF4-FFF2-40B4-BE49-F238E27FC236}">
                <a16:creationId xmlns:a16="http://schemas.microsoft.com/office/drawing/2014/main" id="{565A6758-9554-7941-9888-741133B706C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133299">
            <a:off x="5107457" y="3601139"/>
            <a:ext cx="1126524" cy="1607825"/>
          </a:xfrm>
          <a:prstGeom prst="rect">
            <a:avLst/>
          </a:prstGeom>
        </p:spPr>
      </p:pic>
    </p:spTree>
    <p:extLst>
      <p:ext uri="{BB962C8B-B14F-4D97-AF65-F5344CB8AC3E}">
        <p14:creationId xmlns:p14="http://schemas.microsoft.com/office/powerpoint/2010/main" val="259435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tray of food&#10;&#10;Description automatically generated">
            <a:extLst>
              <a:ext uri="{FF2B5EF4-FFF2-40B4-BE49-F238E27FC236}">
                <a16:creationId xmlns:a16="http://schemas.microsoft.com/office/drawing/2014/main" id="{847B9A22-0433-EF44-98F2-A90DC80499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032464" y="1016582"/>
            <a:ext cx="3252756" cy="4879134"/>
          </a:xfrm>
          <a:prstGeom prst="rect">
            <a:avLst/>
          </a:prstGeom>
        </p:spPr>
      </p:pic>
      <p:sp>
        <p:nvSpPr>
          <p:cNvPr id="13" name="Content Placeholder 8">
            <a:extLst>
              <a:ext uri="{FF2B5EF4-FFF2-40B4-BE49-F238E27FC236}">
                <a16:creationId xmlns:a16="http://schemas.microsoft.com/office/drawing/2014/main" id="{49594886-E3C5-E34C-ADD8-413DC74BE345}"/>
              </a:ext>
            </a:extLst>
          </p:cNvPr>
          <p:cNvSpPr txBox="1">
            <a:spLocks/>
          </p:cNvSpPr>
          <p:nvPr/>
        </p:nvSpPr>
        <p:spPr>
          <a:xfrm>
            <a:off x="937260" y="1575642"/>
            <a:ext cx="57226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E" dirty="0"/>
          </a:p>
        </p:txBody>
      </p:sp>
      <p:sp>
        <p:nvSpPr>
          <p:cNvPr id="6" name="Content Placeholder 8">
            <a:extLst>
              <a:ext uri="{FF2B5EF4-FFF2-40B4-BE49-F238E27FC236}">
                <a16:creationId xmlns:a16="http://schemas.microsoft.com/office/drawing/2014/main" id="{E40DEAE6-E274-B14C-8FA8-C9CC0DF71FDD}"/>
              </a:ext>
            </a:extLst>
          </p:cNvPr>
          <p:cNvSpPr txBox="1">
            <a:spLocks/>
          </p:cNvSpPr>
          <p:nvPr/>
        </p:nvSpPr>
        <p:spPr>
          <a:xfrm>
            <a:off x="937260" y="3374570"/>
            <a:ext cx="5722620" cy="1757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E" dirty="0"/>
          </a:p>
        </p:txBody>
      </p:sp>
      <p:sp>
        <p:nvSpPr>
          <p:cNvPr id="14" name="Rectangle 13">
            <a:extLst>
              <a:ext uri="{FF2B5EF4-FFF2-40B4-BE49-F238E27FC236}">
                <a16:creationId xmlns:a16="http://schemas.microsoft.com/office/drawing/2014/main" id="{DB560C40-5B57-DE45-81E7-AE311C7CBB66}"/>
              </a:ext>
            </a:extLst>
          </p:cNvPr>
          <p:cNvSpPr/>
          <p:nvPr/>
        </p:nvSpPr>
        <p:spPr>
          <a:xfrm>
            <a:off x="0" y="0"/>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 name="Title 1">
            <a:extLst>
              <a:ext uri="{FF2B5EF4-FFF2-40B4-BE49-F238E27FC236}">
                <a16:creationId xmlns:a16="http://schemas.microsoft.com/office/drawing/2014/main" id="{7D0E7FD7-B429-134E-A7F3-458D05FF51CC}"/>
              </a:ext>
            </a:extLst>
          </p:cNvPr>
          <p:cNvSpPr txBox="1">
            <a:spLocks/>
          </p:cNvSpPr>
          <p:nvPr/>
        </p:nvSpPr>
        <p:spPr>
          <a:xfrm>
            <a:off x="1046114" y="2748643"/>
            <a:ext cx="4041069" cy="13607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b="1" dirty="0">
                <a:solidFill>
                  <a:srgbClr val="FF5609"/>
                </a:solidFill>
                <a:latin typeface="Roboto" panose="02000000000000000000" pitchFamily="2" charset="0"/>
                <a:ea typeface="Roboto" panose="02000000000000000000" pitchFamily="2" charset="0"/>
              </a:rPr>
              <a:t>Broccoliträd med ostdippa</a:t>
            </a:r>
          </a:p>
        </p:txBody>
      </p:sp>
      <p:sp>
        <p:nvSpPr>
          <p:cNvPr id="22" name="Rectangle 21">
            <a:extLst>
              <a:ext uri="{FF2B5EF4-FFF2-40B4-BE49-F238E27FC236}">
                <a16:creationId xmlns:a16="http://schemas.microsoft.com/office/drawing/2014/main" id="{81723250-D002-6C4A-AD6A-6F507298CB64}"/>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0" name="Content Placeholder 4" descr="Logo, icon&#10;&#10;Description automatically generated">
            <a:extLst>
              <a:ext uri="{FF2B5EF4-FFF2-40B4-BE49-F238E27FC236}">
                <a16:creationId xmlns:a16="http://schemas.microsoft.com/office/drawing/2014/main" id="{7BBA7919-69CD-B34D-862F-47F68F677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5E139112-102A-3C4C-A29A-D32D3EBBEFC8}"/>
              </a:ext>
            </a:extLst>
          </p:cNvPr>
          <p:cNvPicPr>
            <a:picLocks noChangeAspect="1"/>
          </p:cNvPicPr>
          <p:nvPr/>
        </p:nvPicPr>
        <p:blipFill>
          <a:blip r:embed="rId5"/>
          <a:stretch>
            <a:fillRect/>
          </a:stretch>
        </p:blipFill>
        <p:spPr>
          <a:xfrm rot="3110526">
            <a:off x="6032813" y="3509908"/>
            <a:ext cx="1183395" cy="1337751"/>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C2FB39DD-E531-3343-BE57-70FD2618CA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52099">
            <a:off x="5569464" y="2234276"/>
            <a:ext cx="1042851" cy="1178875"/>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DFF4A11A-39C7-A845-AC6C-4FEBB287ED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76339">
            <a:off x="5199197" y="3401683"/>
            <a:ext cx="865900" cy="978844"/>
          </a:xfrm>
          <a:prstGeom prst="rect">
            <a:avLst/>
          </a:prstGeom>
        </p:spPr>
      </p:pic>
      <p:grpSp>
        <p:nvGrpSpPr>
          <p:cNvPr id="15" name="Group 8">
            <a:extLst>
              <a:ext uri="{FF2B5EF4-FFF2-40B4-BE49-F238E27FC236}">
                <a16:creationId xmlns:a16="http://schemas.microsoft.com/office/drawing/2014/main" id="{AA877A24-F461-3D49-AC1E-ED21D5BBE094}"/>
              </a:ext>
            </a:extLst>
          </p:cNvPr>
          <p:cNvGrpSpPr/>
          <p:nvPr/>
        </p:nvGrpSpPr>
        <p:grpSpPr>
          <a:xfrm>
            <a:off x="-245795" y="-311082"/>
            <a:ext cx="7103795" cy="889052"/>
            <a:chOff x="-502569" y="5413512"/>
            <a:chExt cx="13450678" cy="1683375"/>
          </a:xfrm>
        </p:grpSpPr>
        <p:pic>
          <p:nvPicPr>
            <p:cNvPr id="16" name="Picture 6" descr="A close up of a logo&#10;&#10;Description automatically generated">
              <a:extLst>
                <a:ext uri="{FF2B5EF4-FFF2-40B4-BE49-F238E27FC236}">
                  <a16:creationId xmlns:a16="http://schemas.microsoft.com/office/drawing/2014/main" id="{E91131F7-C465-4C4D-8351-B91740ECC2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7" name="Picture 7" descr="A close up of a logo&#10;&#10;Description automatically generated">
              <a:extLst>
                <a:ext uri="{FF2B5EF4-FFF2-40B4-BE49-F238E27FC236}">
                  <a16:creationId xmlns:a16="http://schemas.microsoft.com/office/drawing/2014/main" id="{EF4C36B6-9F9A-8E47-8CB5-8417DF638F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8" name="Group 8">
            <a:extLst>
              <a:ext uri="{FF2B5EF4-FFF2-40B4-BE49-F238E27FC236}">
                <a16:creationId xmlns:a16="http://schemas.microsoft.com/office/drawing/2014/main" id="{FE3BE368-1655-C847-8198-39D8DD193982}"/>
              </a:ext>
            </a:extLst>
          </p:cNvPr>
          <p:cNvGrpSpPr/>
          <p:nvPr/>
        </p:nvGrpSpPr>
        <p:grpSpPr>
          <a:xfrm>
            <a:off x="6965791" y="-339762"/>
            <a:ext cx="7103795" cy="889052"/>
            <a:chOff x="-502569" y="5413512"/>
            <a:chExt cx="13450678" cy="1683375"/>
          </a:xfrm>
        </p:grpSpPr>
        <p:pic>
          <p:nvPicPr>
            <p:cNvPr id="19" name="Picture 6" descr="A close up of a logo&#10;&#10;Description automatically generated">
              <a:extLst>
                <a:ext uri="{FF2B5EF4-FFF2-40B4-BE49-F238E27FC236}">
                  <a16:creationId xmlns:a16="http://schemas.microsoft.com/office/drawing/2014/main" id="{1F55D136-236D-C042-B357-3BC843CB82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25" name="Picture 7" descr="A close up of a logo&#10;&#10;Description automatically generated">
              <a:extLst>
                <a:ext uri="{FF2B5EF4-FFF2-40B4-BE49-F238E27FC236}">
                  <a16:creationId xmlns:a16="http://schemas.microsoft.com/office/drawing/2014/main" id="{6D1F8649-DB67-104C-B777-08D6705394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Tree>
    <p:extLst>
      <p:ext uri="{BB962C8B-B14F-4D97-AF65-F5344CB8AC3E}">
        <p14:creationId xmlns:p14="http://schemas.microsoft.com/office/powerpoint/2010/main" val="61556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139C-51B0-C24C-9241-9153F94CF66E}"/>
              </a:ext>
            </a:extLst>
          </p:cNvPr>
          <p:cNvSpPr>
            <a:spLocks noGrp="1"/>
          </p:cNvSpPr>
          <p:nvPr>
            <p:ph type="title"/>
          </p:nvPr>
        </p:nvSpPr>
        <p:spPr>
          <a:xfrm>
            <a:off x="906780" y="593368"/>
            <a:ext cx="10515600" cy="1325563"/>
          </a:xfrm>
        </p:spPr>
        <p:txBody>
          <a:bodyPr>
            <a:normAutofit/>
          </a:bodyPr>
          <a:lstStyle/>
          <a:p>
            <a:r>
              <a:rPr lang="en-SE" sz="4000" dirty="0">
                <a:latin typeface="Roboto Medium" panose="02000000000000000000" pitchFamily="2" charset="0"/>
                <a:ea typeface="Roboto Medium" panose="02000000000000000000" pitchFamily="2" charset="0"/>
              </a:rPr>
              <a:t>Ingredienser &amp; redskap</a:t>
            </a:r>
          </a:p>
        </p:txBody>
      </p:sp>
      <p:sp>
        <p:nvSpPr>
          <p:cNvPr id="13" name="Content Placeholder 8">
            <a:extLst>
              <a:ext uri="{FF2B5EF4-FFF2-40B4-BE49-F238E27FC236}">
                <a16:creationId xmlns:a16="http://schemas.microsoft.com/office/drawing/2014/main" id="{49594886-E3C5-E34C-ADD8-413DC74BE345}"/>
              </a:ext>
            </a:extLst>
          </p:cNvPr>
          <p:cNvSpPr txBox="1">
            <a:spLocks/>
          </p:cNvSpPr>
          <p:nvPr/>
        </p:nvSpPr>
        <p:spPr>
          <a:xfrm>
            <a:off x="937260" y="1575642"/>
            <a:ext cx="57226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E" dirty="0"/>
          </a:p>
        </p:txBody>
      </p:sp>
      <p:sp>
        <p:nvSpPr>
          <p:cNvPr id="19" name="Rectangle 18">
            <a:extLst>
              <a:ext uri="{FF2B5EF4-FFF2-40B4-BE49-F238E27FC236}">
                <a16:creationId xmlns:a16="http://schemas.microsoft.com/office/drawing/2014/main" id="{B69D7544-3918-7941-8953-B9FBE2A6BBCF}"/>
              </a:ext>
            </a:extLst>
          </p:cNvPr>
          <p:cNvSpPr/>
          <p:nvPr/>
        </p:nvSpPr>
        <p:spPr>
          <a:xfrm>
            <a:off x="906403" y="1760120"/>
            <a:ext cx="4506685" cy="3293209"/>
          </a:xfrm>
          <a:prstGeom prst="rect">
            <a:avLst/>
          </a:prstGeom>
        </p:spPr>
        <p:txBody>
          <a:bodyPr wrap="square">
            <a:spAutoFit/>
          </a:bodyPr>
          <a:lstStyle/>
          <a:p>
            <a:r>
              <a:rPr lang="en-SE" dirty="0">
                <a:latin typeface="Roboto" panose="02000000000000000000" pitchFamily="2" charset="0"/>
                <a:ea typeface="Roboto" panose="02000000000000000000" pitchFamily="2" charset="0"/>
              </a:rPr>
              <a:t>12 smakportioner</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2 broccoli</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3 msk rapsolja</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Salt</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2 dl crème fraiche / gräddfil / färskost / grekisk yoghurt *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4 msk riven parmesanost eller annan riven hårdost *</a:t>
            </a:r>
          </a:p>
          <a:p>
            <a:pPr marL="285750" indent="-285750">
              <a:buFont typeface="Arial" panose="020B0604020202020204" pitchFamily="34" charset="0"/>
              <a:buChar char="•"/>
            </a:pPr>
            <a:endParaRPr lang="en-SE" dirty="0"/>
          </a:p>
          <a:p>
            <a:r>
              <a:rPr lang="en-SE" sz="1400" i="1" dirty="0">
                <a:latin typeface="Roboto Light" panose="02000000000000000000" pitchFamily="2" charset="0"/>
                <a:ea typeface="Roboto Light" panose="02000000000000000000" pitchFamily="2" charset="0"/>
                <a:cs typeface="Roboto Light" panose="02000000000000000000" pitchFamily="2" charset="0"/>
              </a:rPr>
              <a:t> *laktosfritt eller vegetabiliskt alternativ fungerar precis lika bra.</a:t>
            </a:r>
          </a:p>
          <a:p>
            <a:endParaRPr lang="en-SE" i="1"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0" name="Rectangle 19">
            <a:extLst>
              <a:ext uri="{FF2B5EF4-FFF2-40B4-BE49-F238E27FC236}">
                <a16:creationId xmlns:a16="http://schemas.microsoft.com/office/drawing/2014/main" id="{5748A6E3-2489-894B-BFC8-A923003E8412}"/>
              </a:ext>
            </a:extLst>
          </p:cNvPr>
          <p:cNvSpPr/>
          <p:nvPr/>
        </p:nvSpPr>
        <p:spPr>
          <a:xfrm>
            <a:off x="6096000" y="3012903"/>
            <a:ext cx="4506684" cy="646331"/>
          </a:xfrm>
          <a:prstGeom prst="rect">
            <a:avLst/>
          </a:prstGeom>
        </p:spPr>
        <p:txBody>
          <a:bodyPr wrap="square">
            <a:spAutoFit/>
          </a:bodyPr>
          <a:lstStyle/>
          <a:p>
            <a:r>
              <a:rPr lang="en-SE" dirty="0">
                <a:latin typeface="Roboto Medium" panose="02000000000000000000" pitchFamily="2" charset="0"/>
                <a:ea typeface="Roboto Medium" panose="02000000000000000000" pitchFamily="2" charset="0"/>
              </a:rPr>
              <a:t>Redskap som behövs: </a:t>
            </a:r>
          </a:p>
          <a:p>
            <a:endParaRPr lang="en-SE" i="1"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21" name="Rectangle 20">
            <a:extLst>
              <a:ext uri="{FF2B5EF4-FFF2-40B4-BE49-F238E27FC236}">
                <a16:creationId xmlns:a16="http://schemas.microsoft.com/office/drawing/2014/main" id="{E3890E8A-9A28-134E-98D2-58BF88560425}"/>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 name="Rectangle 23">
            <a:extLst>
              <a:ext uri="{FF2B5EF4-FFF2-40B4-BE49-F238E27FC236}">
                <a16:creationId xmlns:a16="http://schemas.microsoft.com/office/drawing/2014/main" id="{40054D13-84CC-AA41-8419-0FC804C6721C}"/>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5" name="Content Placeholder 4" descr="Logo, icon&#10;&#10;Description automatically generated">
            <a:extLst>
              <a:ext uri="{FF2B5EF4-FFF2-40B4-BE49-F238E27FC236}">
                <a16:creationId xmlns:a16="http://schemas.microsoft.com/office/drawing/2014/main" id="{EE36D87F-4057-6048-BDE2-C1994DD81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9" name="Group 8">
            <a:extLst>
              <a:ext uri="{FF2B5EF4-FFF2-40B4-BE49-F238E27FC236}">
                <a16:creationId xmlns:a16="http://schemas.microsoft.com/office/drawing/2014/main" id="{4967F77D-779E-EB45-8BFF-C535A75B8DDE}"/>
              </a:ext>
            </a:extLst>
          </p:cNvPr>
          <p:cNvGrpSpPr/>
          <p:nvPr/>
        </p:nvGrpSpPr>
        <p:grpSpPr>
          <a:xfrm>
            <a:off x="-245795" y="-311082"/>
            <a:ext cx="7103795" cy="889052"/>
            <a:chOff x="-502569" y="5413512"/>
            <a:chExt cx="13450678" cy="1683375"/>
          </a:xfrm>
        </p:grpSpPr>
        <p:pic>
          <p:nvPicPr>
            <p:cNvPr id="10" name="Picture 6" descr="A close up of a logo&#10;&#10;Description automatically generated">
              <a:extLst>
                <a:ext uri="{FF2B5EF4-FFF2-40B4-BE49-F238E27FC236}">
                  <a16:creationId xmlns:a16="http://schemas.microsoft.com/office/drawing/2014/main" id="{B7A3513B-AB03-5D4A-AAB9-A9AFE4D701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1" name="Picture 7" descr="A close up of a logo&#10;&#10;Description automatically generated">
              <a:extLst>
                <a:ext uri="{FF2B5EF4-FFF2-40B4-BE49-F238E27FC236}">
                  <a16:creationId xmlns:a16="http://schemas.microsoft.com/office/drawing/2014/main" id="{E5B80920-BCAC-3245-BE05-F86B14AB89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2" name="Group 8">
            <a:extLst>
              <a:ext uri="{FF2B5EF4-FFF2-40B4-BE49-F238E27FC236}">
                <a16:creationId xmlns:a16="http://schemas.microsoft.com/office/drawing/2014/main" id="{731DD6A2-8D91-AB45-A347-1D68C2DAECA0}"/>
              </a:ext>
            </a:extLst>
          </p:cNvPr>
          <p:cNvGrpSpPr/>
          <p:nvPr/>
        </p:nvGrpSpPr>
        <p:grpSpPr>
          <a:xfrm>
            <a:off x="6965791" y="-339762"/>
            <a:ext cx="7103795" cy="889052"/>
            <a:chOff x="-502569" y="5413512"/>
            <a:chExt cx="13450678" cy="1683375"/>
          </a:xfrm>
        </p:grpSpPr>
        <p:pic>
          <p:nvPicPr>
            <p:cNvPr id="14" name="Picture 6" descr="A close up of a logo&#10;&#10;Description automatically generated">
              <a:extLst>
                <a:ext uri="{FF2B5EF4-FFF2-40B4-BE49-F238E27FC236}">
                  <a16:creationId xmlns:a16="http://schemas.microsoft.com/office/drawing/2014/main" id="{A7AEC327-2922-A34F-A27E-88D9114CB7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5" name="Picture 7" descr="A close up of a logo&#10;&#10;Description automatically generated">
              <a:extLst>
                <a:ext uri="{FF2B5EF4-FFF2-40B4-BE49-F238E27FC236}">
                  <a16:creationId xmlns:a16="http://schemas.microsoft.com/office/drawing/2014/main" id="{7B47AE21-985C-764A-A4E2-AD1DCE54B1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pic>
        <p:nvPicPr>
          <p:cNvPr id="4" name="Picture 3" descr="A picture containing shape&#10;&#10;Description automatically generated">
            <a:extLst>
              <a:ext uri="{FF2B5EF4-FFF2-40B4-BE49-F238E27FC236}">
                <a16:creationId xmlns:a16="http://schemas.microsoft.com/office/drawing/2014/main" id="{1DE540F4-46F7-B047-8784-2B719F8553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4580" y="3599458"/>
            <a:ext cx="1233259" cy="1233259"/>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5A032801-3EA2-FB4A-8E37-97D984AE32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23916">
            <a:off x="6882958" y="3602830"/>
            <a:ext cx="813440" cy="1160978"/>
          </a:xfrm>
          <a:prstGeom prst="rect">
            <a:avLst/>
          </a:prstGeom>
        </p:spPr>
      </p:pic>
      <p:sp>
        <p:nvSpPr>
          <p:cNvPr id="22" name="Rectangle 21">
            <a:extLst>
              <a:ext uri="{FF2B5EF4-FFF2-40B4-BE49-F238E27FC236}">
                <a16:creationId xmlns:a16="http://schemas.microsoft.com/office/drawing/2014/main" id="{5B3C4A32-F00E-BF43-B5FA-FDF3DAAEAF53}"/>
              </a:ext>
            </a:extLst>
          </p:cNvPr>
          <p:cNvSpPr/>
          <p:nvPr/>
        </p:nvSpPr>
        <p:spPr>
          <a:xfrm>
            <a:off x="6064737" y="4671064"/>
            <a:ext cx="1262332" cy="307777"/>
          </a:xfrm>
          <a:prstGeom prst="rect">
            <a:avLst/>
          </a:prstGeom>
        </p:spPr>
        <p:txBody>
          <a:bodyPr wrap="square">
            <a:spAutoFit/>
          </a:bodyPr>
          <a:lstStyle/>
          <a:p>
            <a:r>
              <a:rPr lang="en-SE" sz="1400" dirty="0">
                <a:latin typeface="Roboto" panose="02000000000000000000" pitchFamily="2" charset="0"/>
                <a:ea typeface="Roboto" panose="02000000000000000000" pitchFamily="2" charset="0"/>
                <a:cs typeface="Roboto Light" panose="02000000000000000000" pitchFamily="2" charset="0"/>
              </a:rPr>
              <a:t>Skärbräda</a:t>
            </a:r>
          </a:p>
        </p:txBody>
      </p:sp>
      <p:sp>
        <p:nvSpPr>
          <p:cNvPr id="23" name="Rectangle 22">
            <a:extLst>
              <a:ext uri="{FF2B5EF4-FFF2-40B4-BE49-F238E27FC236}">
                <a16:creationId xmlns:a16="http://schemas.microsoft.com/office/drawing/2014/main" id="{545BCFEE-27E3-0446-9861-0B93530D1806}"/>
              </a:ext>
            </a:extLst>
          </p:cNvPr>
          <p:cNvSpPr/>
          <p:nvPr/>
        </p:nvSpPr>
        <p:spPr>
          <a:xfrm>
            <a:off x="7009082" y="4681171"/>
            <a:ext cx="1262332" cy="307777"/>
          </a:xfrm>
          <a:prstGeom prst="rect">
            <a:avLst/>
          </a:prstGeom>
        </p:spPr>
        <p:txBody>
          <a:bodyPr wrap="square">
            <a:spAutoFit/>
          </a:bodyPr>
          <a:lstStyle/>
          <a:p>
            <a:r>
              <a:rPr lang="en-SE" sz="1400" dirty="0">
                <a:latin typeface="Roboto" panose="02000000000000000000" pitchFamily="2" charset="0"/>
                <a:ea typeface="Roboto" panose="02000000000000000000" pitchFamily="2" charset="0"/>
                <a:cs typeface="Roboto Light" panose="02000000000000000000" pitchFamily="2" charset="0"/>
              </a:rPr>
              <a:t>Kniv</a:t>
            </a:r>
          </a:p>
        </p:txBody>
      </p:sp>
      <p:sp>
        <p:nvSpPr>
          <p:cNvPr id="26" name="Rectangle 25">
            <a:extLst>
              <a:ext uri="{FF2B5EF4-FFF2-40B4-BE49-F238E27FC236}">
                <a16:creationId xmlns:a16="http://schemas.microsoft.com/office/drawing/2014/main" id="{27817795-B360-4E41-9E12-7E4DA2BEB60F}"/>
              </a:ext>
            </a:extLst>
          </p:cNvPr>
          <p:cNvSpPr/>
          <p:nvPr/>
        </p:nvSpPr>
        <p:spPr>
          <a:xfrm>
            <a:off x="7712924" y="4680218"/>
            <a:ext cx="1262332" cy="307777"/>
          </a:xfrm>
          <a:prstGeom prst="rect">
            <a:avLst/>
          </a:prstGeom>
        </p:spPr>
        <p:txBody>
          <a:bodyPr wrap="square">
            <a:spAutoFit/>
          </a:bodyPr>
          <a:lstStyle/>
          <a:p>
            <a:r>
              <a:rPr lang="en-SE" sz="1400" dirty="0">
                <a:latin typeface="Roboto" panose="02000000000000000000" pitchFamily="2" charset="0"/>
                <a:ea typeface="Roboto" panose="02000000000000000000" pitchFamily="2" charset="0"/>
                <a:cs typeface="Roboto Light" panose="02000000000000000000" pitchFamily="2" charset="0"/>
              </a:rPr>
              <a:t>Skål</a:t>
            </a:r>
          </a:p>
        </p:txBody>
      </p:sp>
      <p:sp>
        <p:nvSpPr>
          <p:cNvPr id="27" name="Rectangle 26">
            <a:extLst>
              <a:ext uri="{FF2B5EF4-FFF2-40B4-BE49-F238E27FC236}">
                <a16:creationId xmlns:a16="http://schemas.microsoft.com/office/drawing/2014/main" id="{1733DEDF-856D-FB4B-8585-DF19AFF0AB53}"/>
              </a:ext>
            </a:extLst>
          </p:cNvPr>
          <p:cNvSpPr/>
          <p:nvPr/>
        </p:nvSpPr>
        <p:spPr>
          <a:xfrm>
            <a:off x="10306757" y="4678829"/>
            <a:ext cx="1262332" cy="307777"/>
          </a:xfrm>
          <a:prstGeom prst="rect">
            <a:avLst/>
          </a:prstGeom>
        </p:spPr>
        <p:txBody>
          <a:bodyPr wrap="square">
            <a:spAutoFit/>
          </a:bodyPr>
          <a:lstStyle/>
          <a:p>
            <a:r>
              <a:rPr lang="en-SE" sz="1400" dirty="0">
                <a:latin typeface="Roboto" panose="02000000000000000000" pitchFamily="2" charset="0"/>
                <a:ea typeface="Roboto" panose="02000000000000000000" pitchFamily="2" charset="0"/>
                <a:cs typeface="Roboto Light" panose="02000000000000000000" pitchFamily="2" charset="0"/>
              </a:rPr>
              <a:t>Slev</a:t>
            </a:r>
          </a:p>
        </p:txBody>
      </p:sp>
      <p:sp>
        <p:nvSpPr>
          <p:cNvPr id="28" name="Rectangle 27">
            <a:extLst>
              <a:ext uri="{FF2B5EF4-FFF2-40B4-BE49-F238E27FC236}">
                <a16:creationId xmlns:a16="http://schemas.microsoft.com/office/drawing/2014/main" id="{E55D9BC5-C4B4-B743-B0F8-9A5857C6E14C}"/>
              </a:ext>
            </a:extLst>
          </p:cNvPr>
          <p:cNvSpPr/>
          <p:nvPr/>
        </p:nvSpPr>
        <p:spPr>
          <a:xfrm>
            <a:off x="8565748" y="4671065"/>
            <a:ext cx="1262332" cy="307777"/>
          </a:xfrm>
          <a:prstGeom prst="rect">
            <a:avLst/>
          </a:prstGeom>
        </p:spPr>
        <p:txBody>
          <a:bodyPr wrap="square">
            <a:spAutoFit/>
          </a:bodyPr>
          <a:lstStyle/>
          <a:p>
            <a:r>
              <a:rPr lang="en-SE" sz="1400" dirty="0">
                <a:latin typeface="Roboto" panose="02000000000000000000" pitchFamily="2" charset="0"/>
                <a:ea typeface="Roboto" panose="02000000000000000000" pitchFamily="2" charset="0"/>
                <a:cs typeface="Roboto Light" panose="02000000000000000000" pitchFamily="2" charset="0"/>
              </a:rPr>
              <a:t>Rivjärn </a:t>
            </a:r>
          </a:p>
        </p:txBody>
      </p:sp>
      <p:sp>
        <p:nvSpPr>
          <p:cNvPr id="29" name="Rectangle 28">
            <a:extLst>
              <a:ext uri="{FF2B5EF4-FFF2-40B4-BE49-F238E27FC236}">
                <a16:creationId xmlns:a16="http://schemas.microsoft.com/office/drawing/2014/main" id="{875DFC2E-8A84-7341-BC5B-79E0E9E6DB85}"/>
              </a:ext>
            </a:extLst>
          </p:cNvPr>
          <p:cNvSpPr/>
          <p:nvPr/>
        </p:nvSpPr>
        <p:spPr>
          <a:xfrm>
            <a:off x="9323698" y="4678830"/>
            <a:ext cx="1262332" cy="307777"/>
          </a:xfrm>
          <a:prstGeom prst="rect">
            <a:avLst/>
          </a:prstGeom>
        </p:spPr>
        <p:txBody>
          <a:bodyPr wrap="square">
            <a:spAutoFit/>
          </a:bodyPr>
          <a:lstStyle/>
          <a:p>
            <a:r>
              <a:rPr lang="en-SE" sz="1400" dirty="0">
                <a:latin typeface="Roboto" panose="02000000000000000000" pitchFamily="2" charset="0"/>
                <a:ea typeface="Roboto" panose="02000000000000000000" pitchFamily="2" charset="0"/>
                <a:cs typeface="Roboto Light" panose="02000000000000000000" pitchFamily="2" charset="0"/>
              </a:rPr>
              <a:t>Måttsats</a:t>
            </a:r>
          </a:p>
        </p:txBody>
      </p:sp>
      <p:pic>
        <p:nvPicPr>
          <p:cNvPr id="17" name="Picture 16" descr="A picture containing indoor, computer, sitting, table&#10;&#10;Description automatically generated">
            <a:extLst>
              <a:ext uri="{FF2B5EF4-FFF2-40B4-BE49-F238E27FC236}">
                <a16:creationId xmlns:a16="http://schemas.microsoft.com/office/drawing/2014/main" id="{2428D722-B01C-A34A-8551-041125CCEF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7960" y="4037982"/>
            <a:ext cx="1104631" cy="579760"/>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id="{0895AF49-C4AC-1F47-AE89-D4F3348905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467287">
            <a:off x="5851407" y="3535324"/>
            <a:ext cx="1186750" cy="1186750"/>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EF94C403-30A4-8F4F-9DBA-FD603746B1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59859" y="3816890"/>
            <a:ext cx="1262332" cy="1262332"/>
          </a:xfrm>
          <a:prstGeom prst="rect">
            <a:avLst/>
          </a:prstGeom>
        </p:spPr>
      </p:pic>
      <p:pic>
        <p:nvPicPr>
          <p:cNvPr id="36" name="Picture 35" descr="A picture containing shape&#10;&#10;Description automatically generated">
            <a:extLst>
              <a:ext uri="{FF2B5EF4-FFF2-40B4-BE49-F238E27FC236}">
                <a16:creationId xmlns:a16="http://schemas.microsoft.com/office/drawing/2014/main" id="{D1A4B7B3-3499-284A-8586-CF929EC807E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97573" y="3453143"/>
            <a:ext cx="1381916" cy="1381916"/>
          </a:xfrm>
          <a:prstGeom prst="rect">
            <a:avLst/>
          </a:prstGeom>
        </p:spPr>
      </p:pic>
    </p:spTree>
    <p:extLst>
      <p:ext uri="{BB962C8B-B14F-4D97-AF65-F5344CB8AC3E}">
        <p14:creationId xmlns:p14="http://schemas.microsoft.com/office/powerpoint/2010/main" val="72947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cutting food on a wooden table&#10;&#10;Description automatically generated">
            <a:extLst>
              <a:ext uri="{FF2B5EF4-FFF2-40B4-BE49-F238E27FC236}">
                <a16:creationId xmlns:a16="http://schemas.microsoft.com/office/drawing/2014/main" id="{F4A64E5C-CC75-5A4D-9723-34628BA248D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543247" y="1801828"/>
            <a:ext cx="4879133" cy="3254344"/>
          </a:xfrm>
        </p:spPr>
      </p:pic>
      <p:sp>
        <p:nvSpPr>
          <p:cNvPr id="9" name="Rectangle 8">
            <a:extLst>
              <a:ext uri="{FF2B5EF4-FFF2-40B4-BE49-F238E27FC236}">
                <a16:creationId xmlns:a16="http://schemas.microsoft.com/office/drawing/2014/main" id="{5E626942-B18D-014F-895C-4E230186A463}"/>
              </a:ext>
            </a:extLst>
          </p:cNvPr>
          <p:cNvSpPr/>
          <p:nvPr/>
        </p:nvSpPr>
        <p:spPr>
          <a:xfrm>
            <a:off x="906780" y="1797018"/>
            <a:ext cx="4815840" cy="1477328"/>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Värm ugnen till 225 grader.</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Skär broccolin i långa stavar från toppen till botten så det blir som små träd med stam och trädkrona. </a:t>
            </a:r>
          </a:p>
          <a:p>
            <a:pPr marL="285750" indent="-285750">
              <a:buFont typeface="Arial" panose="020B0604020202020204" pitchFamily="34" charset="0"/>
              <a:buChar char="•"/>
            </a:pPr>
            <a:endParaRPr lang="en-SE" dirty="0">
              <a:latin typeface="Roboto" panose="02000000000000000000" pitchFamily="2" charset="0"/>
              <a:ea typeface="Roboto" panose="02000000000000000000" pitchFamily="2" charset="0"/>
            </a:endParaRPr>
          </a:p>
        </p:txBody>
      </p:sp>
      <p:sp>
        <p:nvSpPr>
          <p:cNvPr id="10" name="Rectangle 9">
            <a:extLst>
              <a:ext uri="{FF2B5EF4-FFF2-40B4-BE49-F238E27FC236}">
                <a16:creationId xmlns:a16="http://schemas.microsoft.com/office/drawing/2014/main" id="{5B59AF12-0727-0949-9F9F-700C19601F00}"/>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 name="Title 1">
            <a:extLst>
              <a:ext uri="{FF2B5EF4-FFF2-40B4-BE49-F238E27FC236}">
                <a16:creationId xmlns:a16="http://schemas.microsoft.com/office/drawing/2014/main" id="{48764DD9-5913-2048-B6F8-8A58705094B2}"/>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1</a:t>
            </a:r>
            <a:r>
              <a:rPr lang="sv-SE" sz="4000" dirty="0">
                <a:latin typeface="Roboto Medium" panose="02000000000000000000" pitchFamily="2" charset="0"/>
                <a:ea typeface="Roboto Medium" panose="02000000000000000000" pitchFamily="2" charset="0"/>
              </a:rPr>
              <a:t> </a:t>
            </a:r>
            <a:r>
              <a:rPr lang="en-SE" sz="4000" dirty="0">
                <a:latin typeface="Roboto Medium" panose="02000000000000000000" pitchFamily="2" charset="0"/>
                <a:ea typeface="Roboto Medium" panose="02000000000000000000" pitchFamily="2" charset="0"/>
              </a:rPr>
              <a:t>– skär broccolin</a:t>
            </a:r>
          </a:p>
        </p:txBody>
      </p:sp>
      <p:sp>
        <p:nvSpPr>
          <p:cNvPr id="15" name="Rectangle 14">
            <a:extLst>
              <a:ext uri="{FF2B5EF4-FFF2-40B4-BE49-F238E27FC236}">
                <a16:creationId xmlns:a16="http://schemas.microsoft.com/office/drawing/2014/main" id="{7EBD52D8-A678-3646-8389-0BFCEB14379E}"/>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6" name="Content Placeholder 4" descr="Logo, icon&#10;&#10;Description automatically generated">
            <a:extLst>
              <a:ext uri="{FF2B5EF4-FFF2-40B4-BE49-F238E27FC236}">
                <a16:creationId xmlns:a16="http://schemas.microsoft.com/office/drawing/2014/main" id="{6ADDE1FB-8730-3443-890B-D578E0A962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8" name="Group 8">
            <a:extLst>
              <a:ext uri="{FF2B5EF4-FFF2-40B4-BE49-F238E27FC236}">
                <a16:creationId xmlns:a16="http://schemas.microsoft.com/office/drawing/2014/main" id="{661EE3C5-EB9D-5A4B-9708-1E77456F9D48}"/>
              </a:ext>
            </a:extLst>
          </p:cNvPr>
          <p:cNvGrpSpPr/>
          <p:nvPr/>
        </p:nvGrpSpPr>
        <p:grpSpPr>
          <a:xfrm>
            <a:off x="-245795" y="-311082"/>
            <a:ext cx="7103795" cy="889052"/>
            <a:chOff x="-502569" y="5413512"/>
            <a:chExt cx="13450678" cy="1683375"/>
          </a:xfrm>
        </p:grpSpPr>
        <p:pic>
          <p:nvPicPr>
            <p:cNvPr id="11" name="Picture 6" descr="A close up of a logo&#10;&#10;Description automatically generated">
              <a:extLst>
                <a:ext uri="{FF2B5EF4-FFF2-40B4-BE49-F238E27FC236}">
                  <a16:creationId xmlns:a16="http://schemas.microsoft.com/office/drawing/2014/main" id="{71B05FFE-EA8F-744D-8AEF-1F11FD6B20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3" name="Picture 7" descr="A close up of a logo&#10;&#10;Description automatically generated">
              <a:extLst>
                <a:ext uri="{FF2B5EF4-FFF2-40B4-BE49-F238E27FC236}">
                  <a16:creationId xmlns:a16="http://schemas.microsoft.com/office/drawing/2014/main" id="{51976F55-9D32-4542-B95D-35D128B6D0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4" name="Group 8">
            <a:extLst>
              <a:ext uri="{FF2B5EF4-FFF2-40B4-BE49-F238E27FC236}">
                <a16:creationId xmlns:a16="http://schemas.microsoft.com/office/drawing/2014/main" id="{46AFD4A1-2558-5B46-94B9-31AA6EA3309B}"/>
              </a:ext>
            </a:extLst>
          </p:cNvPr>
          <p:cNvGrpSpPr/>
          <p:nvPr/>
        </p:nvGrpSpPr>
        <p:grpSpPr>
          <a:xfrm>
            <a:off x="6965791" y="-339762"/>
            <a:ext cx="7103795" cy="889052"/>
            <a:chOff x="-502569" y="5413512"/>
            <a:chExt cx="13450678" cy="1683375"/>
          </a:xfrm>
        </p:grpSpPr>
        <p:pic>
          <p:nvPicPr>
            <p:cNvPr id="17" name="Picture 6" descr="A close up of a logo&#10;&#10;Description automatically generated">
              <a:extLst>
                <a:ext uri="{FF2B5EF4-FFF2-40B4-BE49-F238E27FC236}">
                  <a16:creationId xmlns:a16="http://schemas.microsoft.com/office/drawing/2014/main" id="{ED00E3B3-D3E3-FA48-9934-22BAEEE5D6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8" name="Picture 7" descr="A close up of a logo&#10;&#10;Description automatically generated">
              <a:extLst>
                <a:ext uri="{FF2B5EF4-FFF2-40B4-BE49-F238E27FC236}">
                  <a16:creationId xmlns:a16="http://schemas.microsoft.com/office/drawing/2014/main" id="{671A2291-63C6-374B-ABE9-127A6B80CE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20" name="Rectangle 19">
            <a:extLst>
              <a:ext uri="{FF2B5EF4-FFF2-40B4-BE49-F238E27FC236}">
                <a16:creationId xmlns:a16="http://schemas.microsoft.com/office/drawing/2014/main" id="{D66C845A-5803-A84C-B0C8-B295B66E6874}"/>
              </a:ext>
            </a:extLst>
          </p:cNvPr>
          <p:cNvSpPr/>
          <p:nvPr/>
        </p:nvSpPr>
        <p:spPr>
          <a:xfrm>
            <a:off x="906780" y="4749286"/>
            <a:ext cx="4495801"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200" dirty="0">
                <a:latin typeface="Chalkduster" panose="03050602040202020205" pitchFamily="66" charset="77"/>
                <a:ea typeface="Roboto" panose="02000000000000000000" pitchFamily="2" charset="0"/>
              </a:rPr>
              <a:t>Tips!</a:t>
            </a:r>
          </a:p>
          <a:p>
            <a:r>
              <a:rPr lang="sv-SE" sz="1200" dirty="0">
                <a:latin typeface="Chalkduster" panose="03050602040202020205" pitchFamily="66" charset="77"/>
                <a:ea typeface="Roboto" panose="02000000000000000000" pitchFamily="2" charset="0"/>
              </a:rPr>
              <a:t>Använd hela broccolin! Stammen är minst lika god som buketterna. Eller använd blomkål – med blad kvar såklart!</a:t>
            </a:r>
          </a:p>
        </p:txBody>
      </p:sp>
      <p:pic>
        <p:nvPicPr>
          <p:cNvPr id="22" name="Picture 19" descr="A picture containing outdoor, dark, looking, flying&#10;&#10;Description automatically generated">
            <a:extLst>
              <a:ext uri="{FF2B5EF4-FFF2-40B4-BE49-F238E27FC236}">
                <a16:creationId xmlns:a16="http://schemas.microsoft.com/office/drawing/2014/main" id="{9D0B3AB9-1A0A-8D45-A90F-B373BC5ACB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629739" flipV="1">
            <a:off x="5547245" y="4765914"/>
            <a:ext cx="932668" cy="643024"/>
          </a:xfrm>
          <a:prstGeom prst="rect">
            <a:avLst/>
          </a:prstGeom>
        </p:spPr>
      </p:pic>
    </p:spTree>
    <p:extLst>
      <p:ext uri="{BB962C8B-B14F-4D97-AF65-F5344CB8AC3E}">
        <p14:creationId xmlns:p14="http://schemas.microsoft.com/office/powerpoint/2010/main" val="229339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a table&#10;&#10;Description automatically generated">
            <a:extLst>
              <a:ext uri="{FF2B5EF4-FFF2-40B4-BE49-F238E27FC236}">
                <a16:creationId xmlns:a16="http://schemas.microsoft.com/office/drawing/2014/main" id="{F031A548-C06C-9841-9A35-9BBD7607AF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3247" y="1801828"/>
            <a:ext cx="4879133" cy="3254344"/>
          </a:xfrm>
          <a:prstGeom prst="rect">
            <a:avLst/>
          </a:prstGeom>
        </p:spPr>
      </p:pic>
      <p:sp>
        <p:nvSpPr>
          <p:cNvPr id="10" name="Rectangle 9">
            <a:extLst>
              <a:ext uri="{FF2B5EF4-FFF2-40B4-BE49-F238E27FC236}">
                <a16:creationId xmlns:a16="http://schemas.microsoft.com/office/drawing/2014/main" id="{09CFD51C-80C9-9C44-B08D-6AE5B475951C}"/>
              </a:ext>
            </a:extLst>
          </p:cNvPr>
          <p:cNvSpPr/>
          <p:nvPr/>
        </p:nvSpPr>
        <p:spPr>
          <a:xfrm>
            <a:off x="906780" y="1801828"/>
            <a:ext cx="4815840" cy="1200329"/>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Blanda </a:t>
            </a:r>
            <a:r>
              <a:rPr lang="sv-SE" dirty="0">
                <a:latin typeface="Roboto" panose="02000000000000000000" pitchFamily="2" charset="0"/>
                <a:ea typeface="Roboto" panose="02000000000000000000" pitchFamily="2" charset="0"/>
              </a:rPr>
              <a:t>broccolin </a:t>
            </a:r>
            <a:r>
              <a:rPr lang="en-SE" dirty="0">
                <a:latin typeface="Roboto" panose="02000000000000000000" pitchFamily="2" charset="0"/>
                <a:ea typeface="Roboto" panose="02000000000000000000" pitchFamily="2" charset="0"/>
              </a:rPr>
              <a:t>med rapsolja och lägg på en plåt med bakplåtspapper.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Salta och ställ in i ugnen ca 15 minuter. </a:t>
            </a:r>
          </a:p>
          <a:p>
            <a:pPr marL="285750" indent="-285750">
              <a:buFont typeface="Arial" panose="020B0604020202020204" pitchFamily="34" charset="0"/>
              <a:buChar char="•"/>
            </a:pPr>
            <a:endParaRPr lang="en-SE" dirty="0">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56A4E095-9B7D-F24F-9AB6-810B308FDC61}"/>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Title 1">
            <a:extLst>
              <a:ext uri="{FF2B5EF4-FFF2-40B4-BE49-F238E27FC236}">
                <a16:creationId xmlns:a16="http://schemas.microsoft.com/office/drawing/2014/main" id="{555305CC-EC2D-6346-A6DB-1223A4511659}"/>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2 – salta broccolin</a:t>
            </a:r>
          </a:p>
        </p:txBody>
      </p:sp>
      <p:sp>
        <p:nvSpPr>
          <p:cNvPr id="16" name="Rectangle 15">
            <a:extLst>
              <a:ext uri="{FF2B5EF4-FFF2-40B4-BE49-F238E27FC236}">
                <a16:creationId xmlns:a16="http://schemas.microsoft.com/office/drawing/2014/main" id="{D88DF60C-BDFB-F444-AF02-4292EC20EC76}"/>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7" name="Content Placeholder 4" descr="Logo, icon&#10;&#10;Description automatically generated">
            <a:extLst>
              <a:ext uri="{FF2B5EF4-FFF2-40B4-BE49-F238E27FC236}">
                <a16:creationId xmlns:a16="http://schemas.microsoft.com/office/drawing/2014/main" id="{400F8584-7A19-1F43-B3FC-8FBD1FF23C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9" name="Group 8">
            <a:extLst>
              <a:ext uri="{FF2B5EF4-FFF2-40B4-BE49-F238E27FC236}">
                <a16:creationId xmlns:a16="http://schemas.microsoft.com/office/drawing/2014/main" id="{B96A28D4-BCC0-5644-B535-0C32C154E8A3}"/>
              </a:ext>
            </a:extLst>
          </p:cNvPr>
          <p:cNvGrpSpPr/>
          <p:nvPr/>
        </p:nvGrpSpPr>
        <p:grpSpPr>
          <a:xfrm>
            <a:off x="-245795" y="-311082"/>
            <a:ext cx="7103795" cy="889052"/>
            <a:chOff x="-502569" y="5413512"/>
            <a:chExt cx="13450678" cy="1683375"/>
          </a:xfrm>
        </p:grpSpPr>
        <p:pic>
          <p:nvPicPr>
            <p:cNvPr id="12" name="Picture 6" descr="A close up of a logo&#10;&#10;Description automatically generated">
              <a:extLst>
                <a:ext uri="{FF2B5EF4-FFF2-40B4-BE49-F238E27FC236}">
                  <a16:creationId xmlns:a16="http://schemas.microsoft.com/office/drawing/2014/main" id="{51F49BD2-A899-F54B-8391-19B366F462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4" name="Picture 7" descr="A close up of a logo&#10;&#10;Description automatically generated">
              <a:extLst>
                <a:ext uri="{FF2B5EF4-FFF2-40B4-BE49-F238E27FC236}">
                  <a16:creationId xmlns:a16="http://schemas.microsoft.com/office/drawing/2014/main" id="{124D28E9-0875-554B-AC1F-004602B0D0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5" name="Group 8">
            <a:extLst>
              <a:ext uri="{FF2B5EF4-FFF2-40B4-BE49-F238E27FC236}">
                <a16:creationId xmlns:a16="http://schemas.microsoft.com/office/drawing/2014/main" id="{36CB964C-B2D2-8E42-88D1-755B426D2B6E}"/>
              </a:ext>
            </a:extLst>
          </p:cNvPr>
          <p:cNvGrpSpPr/>
          <p:nvPr/>
        </p:nvGrpSpPr>
        <p:grpSpPr>
          <a:xfrm>
            <a:off x="6965791" y="-339762"/>
            <a:ext cx="7103795" cy="889052"/>
            <a:chOff x="-502569" y="5413512"/>
            <a:chExt cx="13450678" cy="1683375"/>
          </a:xfrm>
        </p:grpSpPr>
        <p:pic>
          <p:nvPicPr>
            <p:cNvPr id="18" name="Picture 6" descr="A close up of a logo&#10;&#10;Description automatically generated">
              <a:extLst>
                <a:ext uri="{FF2B5EF4-FFF2-40B4-BE49-F238E27FC236}">
                  <a16:creationId xmlns:a16="http://schemas.microsoft.com/office/drawing/2014/main" id="{2F771F20-CDAA-ED4D-B299-CC31422FC4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9" name="Picture 7" descr="A close up of a logo&#10;&#10;Description automatically generated">
              <a:extLst>
                <a:ext uri="{FF2B5EF4-FFF2-40B4-BE49-F238E27FC236}">
                  <a16:creationId xmlns:a16="http://schemas.microsoft.com/office/drawing/2014/main" id="{3DE71C29-FD2A-D14A-B4C1-99E7F22A1E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Tree>
    <p:extLst>
      <p:ext uri="{BB962C8B-B14F-4D97-AF65-F5344CB8AC3E}">
        <p14:creationId xmlns:p14="http://schemas.microsoft.com/office/powerpoint/2010/main" val="419029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late of food with broccoli&#10;&#10;Description automatically generated">
            <a:extLst>
              <a:ext uri="{FF2B5EF4-FFF2-40B4-BE49-F238E27FC236}">
                <a16:creationId xmlns:a16="http://schemas.microsoft.com/office/drawing/2014/main" id="{2E5EFDC0-9273-4A43-8015-BB1167CFBC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2465" y="1022156"/>
            <a:ext cx="3252755" cy="4879133"/>
          </a:xfrm>
          <a:prstGeom prst="rect">
            <a:avLst/>
          </a:prstGeom>
        </p:spPr>
      </p:pic>
      <p:sp>
        <p:nvSpPr>
          <p:cNvPr id="4" name="Title 1">
            <a:extLst>
              <a:ext uri="{FF2B5EF4-FFF2-40B4-BE49-F238E27FC236}">
                <a16:creationId xmlns:a16="http://schemas.microsoft.com/office/drawing/2014/main" id="{CB400E23-D05C-0641-B26B-BE56D922590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E" b="1" dirty="0">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A7EF5C13-9374-A34E-B3C1-617E95BE4FAB}"/>
              </a:ext>
            </a:extLst>
          </p:cNvPr>
          <p:cNvSpPr/>
          <p:nvPr/>
        </p:nvSpPr>
        <p:spPr>
          <a:xfrm>
            <a:off x="906780" y="1800334"/>
            <a:ext cx="4815840" cy="1200329"/>
          </a:xfrm>
          <a:prstGeom prst="rect">
            <a:avLst/>
          </a:prstGeom>
        </p:spPr>
        <p:txBody>
          <a:bodyPr wrap="square">
            <a:spAutoFit/>
          </a:bodyPr>
          <a:lstStyle/>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Blanda crème fraiche eller de andra mejeriprodukterna med parmesan. </a:t>
            </a:r>
          </a:p>
          <a:p>
            <a:pPr marL="285750" indent="-285750">
              <a:buFont typeface="Arial" panose="020B0604020202020204" pitchFamily="34" charset="0"/>
              <a:buChar char="•"/>
            </a:pPr>
            <a:r>
              <a:rPr lang="en-SE" dirty="0">
                <a:latin typeface="Roboto" panose="02000000000000000000" pitchFamily="2" charset="0"/>
                <a:ea typeface="Roboto" panose="02000000000000000000" pitchFamily="2" charset="0"/>
              </a:rPr>
              <a:t>Broccoliträden dippas i crème fraiche</a:t>
            </a:r>
            <a:r>
              <a:rPr lang="sv-SE" dirty="0">
                <a:latin typeface="Roboto" panose="02000000000000000000" pitchFamily="2" charset="0"/>
                <a:ea typeface="Roboto" panose="02000000000000000000" pitchFamily="2" charset="0"/>
              </a:rPr>
              <a:t>.</a:t>
            </a:r>
            <a:endParaRPr lang="en-SE" dirty="0">
              <a:latin typeface="Roboto" panose="02000000000000000000" pitchFamily="2" charset="0"/>
              <a:ea typeface="Roboto" panose="02000000000000000000" pitchFamily="2" charset="0"/>
            </a:endParaRPr>
          </a:p>
          <a:p>
            <a:endParaRPr lang="en-SE" dirty="0">
              <a:latin typeface="Roboto" panose="02000000000000000000" pitchFamily="2" charset="0"/>
              <a:ea typeface="Roboto" panose="02000000000000000000" pitchFamily="2" charset="0"/>
            </a:endParaRPr>
          </a:p>
        </p:txBody>
      </p:sp>
      <p:sp>
        <p:nvSpPr>
          <p:cNvPr id="15" name="Rectangle 14">
            <a:extLst>
              <a:ext uri="{FF2B5EF4-FFF2-40B4-BE49-F238E27FC236}">
                <a16:creationId xmlns:a16="http://schemas.microsoft.com/office/drawing/2014/main" id="{4BDF54FD-70CB-3544-8CC2-D34D74C52E3F}"/>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 name="Title 1">
            <a:extLst>
              <a:ext uri="{FF2B5EF4-FFF2-40B4-BE49-F238E27FC236}">
                <a16:creationId xmlns:a16="http://schemas.microsoft.com/office/drawing/2014/main" id="{481D3C23-F531-8F47-80B8-65CF82FE0A68}"/>
              </a:ext>
            </a:extLst>
          </p:cNvPr>
          <p:cNvSpPr txBox="1">
            <a:spLocks/>
          </p:cNvSpPr>
          <p:nvPr/>
        </p:nvSpPr>
        <p:spPr>
          <a:xfrm>
            <a:off x="906780" y="593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E" sz="4000" dirty="0">
                <a:latin typeface="Roboto Medium" panose="02000000000000000000" pitchFamily="2" charset="0"/>
                <a:ea typeface="Roboto Medium" panose="02000000000000000000" pitchFamily="2" charset="0"/>
              </a:rPr>
              <a:t>Steg 3 – ostdippa </a:t>
            </a:r>
          </a:p>
        </p:txBody>
      </p:sp>
      <p:sp>
        <p:nvSpPr>
          <p:cNvPr id="20" name="Rectangle 19">
            <a:extLst>
              <a:ext uri="{FF2B5EF4-FFF2-40B4-BE49-F238E27FC236}">
                <a16:creationId xmlns:a16="http://schemas.microsoft.com/office/drawing/2014/main" id="{65AF0FFA-2587-594B-AD02-B428D8791144}"/>
              </a:ext>
            </a:extLst>
          </p:cNvPr>
          <p:cNvSpPr/>
          <p:nvPr/>
        </p:nvSpPr>
        <p:spPr>
          <a:xfrm>
            <a:off x="0" y="594"/>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1" name="Content Placeholder 4" descr="Logo, icon&#10;&#10;Description automatically generated">
            <a:extLst>
              <a:ext uri="{FF2B5EF4-FFF2-40B4-BE49-F238E27FC236}">
                <a16:creationId xmlns:a16="http://schemas.microsoft.com/office/drawing/2014/main" id="{29657CC8-C5AB-9841-A697-3FDDB8D9ED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19" name="Group 8">
            <a:extLst>
              <a:ext uri="{FF2B5EF4-FFF2-40B4-BE49-F238E27FC236}">
                <a16:creationId xmlns:a16="http://schemas.microsoft.com/office/drawing/2014/main" id="{7BD25231-8BAD-9549-BBED-7AA717B3A5F4}"/>
              </a:ext>
            </a:extLst>
          </p:cNvPr>
          <p:cNvGrpSpPr/>
          <p:nvPr/>
        </p:nvGrpSpPr>
        <p:grpSpPr>
          <a:xfrm>
            <a:off x="-245795" y="-311082"/>
            <a:ext cx="7103795" cy="889052"/>
            <a:chOff x="-502569" y="5413512"/>
            <a:chExt cx="13450678" cy="1683375"/>
          </a:xfrm>
        </p:grpSpPr>
        <p:pic>
          <p:nvPicPr>
            <p:cNvPr id="22" name="Picture 6" descr="A close up of a logo&#10;&#10;Description automatically generated">
              <a:extLst>
                <a:ext uri="{FF2B5EF4-FFF2-40B4-BE49-F238E27FC236}">
                  <a16:creationId xmlns:a16="http://schemas.microsoft.com/office/drawing/2014/main" id="{9E0EA0CD-0D2E-0344-AED0-07A603A5AF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23" name="Picture 7" descr="A close up of a logo&#10;&#10;Description automatically generated">
              <a:extLst>
                <a:ext uri="{FF2B5EF4-FFF2-40B4-BE49-F238E27FC236}">
                  <a16:creationId xmlns:a16="http://schemas.microsoft.com/office/drawing/2014/main" id="{59693278-4ABE-7A41-BF8B-5ECC41037F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24" name="Group 8">
            <a:extLst>
              <a:ext uri="{FF2B5EF4-FFF2-40B4-BE49-F238E27FC236}">
                <a16:creationId xmlns:a16="http://schemas.microsoft.com/office/drawing/2014/main" id="{F1C4749A-1317-8044-A10B-C5EC85D38E94}"/>
              </a:ext>
            </a:extLst>
          </p:cNvPr>
          <p:cNvGrpSpPr/>
          <p:nvPr/>
        </p:nvGrpSpPr>
        <p:grpSpPr>
          <a:xfrm>
            <a:off x="6965791" y="-339762"/>
            <a:ext cx="7103795" cy="889052"/>
            <a:chOff x="-502569" y="5413512"/>
            <a:chExt cx="13450678" cy="1683375"/>
          </a:xfrm>
        </p:grpSpPr>
        <p:pic>
          <p:nvPicPr>
            <p:cNvPr id="25" name="Picture 6" descr="A close up of a logo&#10;&#10;Description automatically generated">
              <a:extLst>
                <a:ext uri="{FF2B5EF4-FFF2-40B4-BE49-F238E27FC236}">
                  <a16:creationId xmlns:a16="http://schemas.microsoft.com/office/drawing/2014/main" id="{1C152076-0EF2-F047-9B63-0F879A3CE2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26" name="Picture 7" descr="A close up of a logo&#10;&#10;Description automatically generated">
              <a:extLst>
                <a:ext uri="{FF2B5EF4-FFF2-40B4-BE49-F238E27FC236}">
                  <a16:creationId xmlns:a16="http://schemas.microsoft.com/office/drawing/2014/main" id="{5DA63E07-F679-7D48-84C7-164B607559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sp>
        <p:nvSpPr>
          <p:cNvPr id="18" name="Rectangle 17">
            <a:extLst>
              <a:ext uri="{FF2B5EF4-FFF2-40B4-BE49-F238E27FC236}">
                <a16:creationId xmlns:a16="http://schemas.microsoft.com/office/drawing/2014/main" id="{60E4815B-DE46-DE43-905C-87659EF44CEA}"/>
              </a:ext>
            </a:extLst>
          </p:cNvPr>
          <p:cNvSpPr/>
          <p:nvPr/>
        </p:nvSpPr>
        <p:spPr>
          <a:xfrm>
            <a:off x="906780" y="4571991"/>
            <a:ext cx="4495801"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sv-SE" sz="1200" dirty="0">
                <a:latin typeface="Chalkduster" panose="03050602040202020205" pitchFamily="66" charset="77"/>
                <a:ea typeface="Roboto" panose="02000000000000000000" pitchFamily="2" charset="0"/>
              </a:rPr>
              <a:t>Tips!</a:t>
            </a:r>
          </a:p>
          <a:p>
            <a:r>
              <a:rPr lang="sv-SE" sz="1200" dirty="0">
                <a:latin typeface="Chalkduster" panose="03050602040202020205" pitchFamily="66" charset="77"/>
                <a:ea typeface="Roboto" panose="02000000000000000000" pitchFamily="2" charset="0"/>
              </a:rPr>
              <a:t>Fråga om skolköket </a:t>
            </a:r>
            <a:r>
              <a:rPr lang="en-SE" sz="1200" dirty="0">
                <a:latin typeface="Chalkduster" panose="03050602040202020205" pitchFamily="66" charset="77"/>
              </a:rPr>
              <a:t>har några ”slattar” kvar av mejeriprodukter</a:t>
            </a:r>
            <a:r>
              <a:rPr lang="sv-SE" sz="1200" dirty="0">
                <a:latin typeface="Chalkduster" panose="03050602040202020205" pitchFamily="66" charset="77"/>
                <a:ea typeface="Roboto" panose="02000000000000000000" pitchFamily="2" charset="0"/>
              </a:rPr>
              <a:t>.</a:t>
            </a:r>
            <a:r>
              <a:rPr lang="en-SE" sz="1200" dirty="0">
                <a:latin typeface="Chalkduster" panose="03050602040202020205" pitchFamily="66" charset="77"/>
              </a:rPr>
              <a:t> Har du ostskalkar hemma, riv osten, lägg i påsar, frys in och plocka fram när det behövs.</a:t>
            </a:r>
            <a:endParaRPr lang="en-SE" sz="1200" dirty="0">
              <a:latin typeface="Chalkduster" panose="03050602040202020205" pitchFamily="66" charset="77"/>
              <a:ea typeface="Roboto" panose="02000000000000000000" pitchFamily="2" charset="0"/>
            </a:endParaRPr>
          </a:p>
        </p:txBody>
      </p:sp>
    </p:spTree>
    <p:extLst>
      <p:ext uri="{BB962C8B-B14F-4D97-AF65-F5344CB8AC3E}">
        <p14:creationId xmlns:p14="http://schemas.microsoft.com/office/powerpoint/2010/main" val="77163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E609-0022-1C4E-B363-93C0BFE1B9D6}"/>
              </a:ext>
            </a:extLst>
          </p:cNvPr>
          <p:cNvSpPr>
            <a:spLocks noGrp="1"/>
          </p:cNvSpPr>
          <p:nvPr>
            <p:ph type="title"/>
          </p:nvPr>
        </p:nvSpPr>
        <p:spPr>
          <a:xfrm>
            <a:off x="973575" y="2838410"/>
            <a:ext cx="5453743" cy="1181177"/>
          </a:xfrm>
        </p:spPr>
        <p:txBody>
          <a:bodyPr>
            <a:normAutofit fontScale="90000"/>
          </a:bodyPr>
          <a:lstStyle/>
          <a:p>
            <a:r>
              <a:rPr lang="en-SE" b="1" dirty="0">
                <a:solidFill>
                  <a:srgbClr val="FF5609"/>
                </a:solidFill>
                <a:latin typeface="Roboto" panose="02000000000000000000" pitchFamily="2" charset="0"/>
                <a:ea typeface="Roboto" panose="02000000000000000000" pitchFamily="2" charset="0"/>
              </a:rPr>
              <a:t>Bananmuffins med chokladgömma</a:t>
            </a:r>
          </a:p>
        </p:txBody>
      </p:sp>
      <p:pic>
        <p:nvPicPr>
          <p:cNvPr id="8" name="Picture 7" descr="A person standing in front of a cake&#10;&#10;Description automatically generated">
            <a:extLst>
              <a:ext uri="{FF2B5EF4-FFF2-40B4-BE49-F238E27FC236}">
                <a16:creationId xmlns:a16="http://schemas.microsoft.com/office/drawing/2014/main" id="{1A130C68-81D7-C947-9877-A8F967B464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3246" y="1801829"/>
            <a:ext cx="4879133" cy="3254343"/>
          </a:xfrm>
          <a:prstGeom prst="rect">
            <a:avLst/>
          </a:prstGeom>
        </p:spPr>
      </p:pic>
      <p:sp>
        <p:nvSpPr>
          <p:cNvPr id="9" name="Rectangle 8">
            <a:extLst>
              <a:ext uri="{FF2B5EF4-FFF2-40B4-BE49-F238E27FC236}">
                <a16:creationId xmlns:a16="http://schemas.microsoft.com/office/drawing/2014/main" id="{BDC74944-48C0-0942-960F-C38329D6AD92}"/>
              </a:ext>
            </a:extLst>
          </p:cNvPr>
          <p:cNvSpPr/>
          <p:nvPr/>
        </p:nvSpPr>
        <p:spPr>
          <a:xfrm>
            <a:off x="0" y="6235479"/>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ctangle 13">
            <a:extLst>
              <a:ext uri="{FF2B5EF4-FFF2-40B4-BE49-F238E27FC236}">
                <a16:creationId xmlns:a16="http://schemas.microsoft.com/office/drawing/2014/main" id="{A1747829-3831-0043-8BC6-77F91CDFC36C}"/>
              </a:ext>
            </a:extLst>
          </p:cNvPr>
          <p:cNvSpPr/>
          <p:nvPr/>
        </p:nvSpPr>
        <p:spPr>
          <a:xfrm>
            <a:off x="0" y="0"/>
            <a:ext cx="12192000" cy="622521"/>
          </a:xfrm>
          <a:prstGeom prst="rect">
            <a:avLst/>
          </a:prstGeom>
          <a:solidFill>
            <a:srgbClr val="FFD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8" name="Content Placeholder 4" descr="Logo, icon&#10;&#10;Description automatically generated">
            <a:extLst>
              <a:ext uri="{FF2B5EF4-FFF2-40B4-BE49-F238E27FC236}">
                <a16:creationId xmlns:a16="http://schemas.microsoft.com/office/drawing/2014/main" id="{67A400D3-173E-6342-A184-9A6B48372E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2" y="5696800"/>
            <a:ext cx="1643904" cy="1078541"/>
          </a:xfrm>
          <a:prstGeom prst="rect">
            <a:avLst/>
          </a:prstGeom>
        </p:spPr>
      </p:pic>
      <p:grpSp>
        <p:nvGrpSpPr>
          <p:cNvPr id="10" name="Group 8">
            <a:extLst>
              <a:ext uri="{FF2B5EF4-FFF2-40B4-BE49-F238E27FC236}">
                <a16:creationId xmlns:a16="http://schemas.microsoft.com/office/drawing/2014/main" id="{59588F8D-1BCD-7645-A146-BCDB7BB40B11}"/>
              </a:ext>
            </a:extLst>
          </p:cNvPr>
          <p:cNvGrpSpPr/>
          <p:nvPr/>
        </p:nvGrpSpPr>
        <p:grpSpPr>
          <a:xfrm>
            <a:off x="-245795" y="-311082"/>
            <a:ext cx="7103795" cy="889052"/>
            <a:chOff x="-502569" y="5413512"/>
            <a:chExt cx="13450678" cy="1683375"/>
          </a:xfrm>
        </p:grpSpPr>
        <p:pic>
          <p:nvPicPr>
            <p:cNvPr id="11" name="Picture 6" descr="A close up of a logo&#10;&#10;Description automatically generated">
              <a:extLst>
                <a:ext uri="{FF2B5EF4-FFF2-40B4-BE49-F238E27FC236}">
                  <a16:creationId xmlns:a16="http://schemas.microsoft.com/office/drawing/2014/main" id="{869B428B-869F-5E43-A241-8B188EDBEF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2" name="Picture 7" descr="A close up of a logo&#10;&#10;Description automatically generated">
              <a:extLst>
                <a:ext uri="{FF2B5EF4-FFF2-40B4-BE49-F238E27FC236}">
                  <a16:creationId xmlns:a16="http://schemas.microsoft.com/office/drawing/2014/main" id="{30DBACDE-13B8-0F46-88A9-239395B043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grpSp>
        <p:nvGrpSpPr>
          <p:cNvPr id="13" name="Group 8">
            <a:extLst>
              <a:ext uri="{FF2B5EF4-FFF2-40B4-BE49-F238E27FC236}">
                <a16:creationId xmlns:a16="http://schemas.microsoft.com/office/drawing/2014/main" id="{819BA826-1F42-454E-BD44-0C6B89CF52FD}"/>
              </a:ext>
            </a:extLst>
          </p:cNvPr>
          <p:cNvGrpSpPr/>
          <p:nvPr/>
        </p:nvGrpSpPr>
        <p:grpSpPr>
          <a:xfrm>
            <a:off x="6965791" y="-339762"/>
            <a:ext cx="7103795" cy="889052"/>
            <a:chOff x="-502569" y="5413512"/>
            <a:chExt cx="13450678" cy="1683375"/>
          </a:xfrm>
        </p:grpSpPr>
        <p:pic>
          <p:nvPicPr>
            <p:cNvPr id="15" name="Picture 6" descr="A close up of a logo&#10;&#10;Description automatically generated">
              <a:extLst>
                <a:ext uri="{FF2B5EF4-FFF2-40B4-BE49-F238E27FC236}">
                  <a16:creationId xmlns:a16="http://schemas.microsoft.com/office/drawing/2014/main" id="{B9928D76-5434-DD4F-B560-A74C3F9141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69" y="5413512"/>
              <a:ext cx="6659585" cy="1683375"/>
            </a:xfrm>
            <a:prstGeom prst="rect">
              <a:avLst/>
            </a:prstGeom>
          </p:spPr>
        </p:pic>
        <p:pic>
          <p:nvPicPr>
            <p:cNvPr id="16" name="Picture 7" descr="A close up of a logo&#10;&#10;Description automatically generated">
              <a:extLst>
                <a:ext uri="{FF2B5EF4-FFF2-40B4-BE49-F238E27FC236}">
                  <a16:creationId xmlns:a16="http://schemas.microsoft.com/office/drawing/2014/main" id="{21E41027-2283-E448-96C5-019E0DA718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8524" y="5413512"/>
              <a:ext cx="6659585" cy="1683375"/>
            </a:xfrm>
            <a:prstGeom prst="rect">
              <a:avLst/>
            </a:prstGeom>
          </p:spPr>
        </p:pic>
      </p:grpSp>
      <p:pic>
        <p:nvPicPr>
          <p:cNvPr id="19" name="Picture 23" descr="Shape&#10;&#10;Description automatically generated">
            <a:extLst>
              <a:ext uri="{FF2B5EF4-FFF2-40B4-BE49-F238E27FC236}">
                <a16:creationId xmlns:a16="http://schemas.microsoft.com/office/drawing/2014/main" id="{73A5243C-B66E-0749-BBDB-2180A24558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515376">
            <a:off x="4957963" y="3863140"/>
            <a:ext cx="1126131" cy="981343"/>
          </a:xfrm>
          <a:prstGeom prst="rect">
            <a:avLst/>
          </a:prstGeom>
        </p:spPr>
      </p:pic>
      <p:pic>
        <p:nvPicPr>
          <p:cNvPr id="20" name="Picture 23" descr="Shape&#10;&#10;Description automatically generated">
            <a:extLst>
              <a:ext uri="{FF2B5EF4-FFF2-40B4-BE49-F238E27FC236}">
                <a16:creationId xmlns:a16="http://schemas.microsoft.com/office/drawing/2014/main" id="{DF9B1C05-2D64-CA4A-8654-C6CD6E9C06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050115">
            <a:off x="5460066" y="3405263"/>
            <a:ext cx="834591" cy="727287"/>
          </a:xfrm>
          <a:prstGeom prst="rect">
            <a:avLst/>
          </a:prstGeom>
        </p:spPr>
      </p:pic>
    </p:spTree>
    <p:extLst>
      <p:ext uri="{BB962C8B-B14F-4D97-AF65-F5344CB8AC3E}">
        <p14:creationId xmlns:p14="http://schemas.microsoft.com/office/powerpoint/2010/main" val="1857009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D04F1C1E08D7F438927623DBAED29E0" ma:contentTypeVersion="11" ma:contentTypeDescription="Skapa ett nytt dokument." ma:contentTypeScope="" ma:versionID="0da5b4463c309b0b4fa2f3e16bcb2113">
  <xsd:schema xmlns:xsd="http://www.w3.org/2001/XMLSchema" xmlns:xs="http://www.w3.org/2001/XMLSchema" xmlns:p="http://schemas.microsoft.com/office/2006/metadata/properties" xmlns:ns3="7767d91b-a738-4647-9f2b-c734e693cbb8" xmlns:ns4="465522cf-5c34-4e86-abcf-fe117138c28b" targetNamespace="http://schemas.microsoft.com/office/2006/metadata/properties" ma:root="true" ma:fieldsID="16e824584ea1f0f48383ab3aff8fa8c0" ns3:_="" ns4:_="">
    <xsd:import namespace="7767d91b-a738-4647-9f2b-c734e693cbb8"/>
    <xsd:import namespace="465522cf-5c34-4e86-abcf-fe117138c2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7d91b-a738-4647-9f2b-c734e693c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522cf-5c34-4e86-abcf-fe117138c28b"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SharingHintHash" ma:index="16"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B08B4-207F-45F8-AD0C-709465FFC3C0}">
  <ds:schemaRefs>
    <ds:schemaRef ds:uri="http://purl.org/dc/elements/1.1/"/>
    <ds:schemaRef ds:uri="http://schemas.microsoft.com/office/2006/metadata/properties"/>
    <ds:schemaRef ds:uri="http://purl.org/dc/terms/"/>
    <ds:schemaRef ds:uri="7767d91b-a738-4647-9f2b-c734e693cbb8"/>
    <ds:schemaRef ds:uri="http://schemas.microsoft.com/office/2006/documentManagement/types"/>
    <ds:schemaRef ds:uri="http://schemas.microsoft.com/office/infopath/2007/PartnerControls"/>
    <ds:schemaRef ds:uri="465522cf-5c34-4e86-abcf-fe117138c28b"/>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7524B01-A39B-42FC-97F2-13271DC32485}">
  <ds:schemaRefs>
    <ds:schemaRef ds:uri="http://schemas.microsoft.com/sharepoint/v3/contenttype/forms"/>
  </ds:schemaRefs>
</ds:datastoreItem>
</file>

<file path=customXml/itemProps3.xml><?xml version="1.0" encoding="utf-8"?>
<ds:datastoreItem xmlns:ds="http://schemas.openxmlformats.org/officeDocument/2006/customXml" ds:itemID="{851AF959-B985-4BFD-90F4-A30D122CF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7d91b-a738-4647-9f2b-c734e693cbb8"/>
    <ds:schemaRef ds:uri="465522cf-5c34-4e86-abcf-fe117138c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1900</TotalTime>
  <Words>1854</Words>
  <Application>Microsoft Office PowerPoint</Application>
  <PresentationFormat>Widescreen</PresentationFormat>
  <Paragraphs>192</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Höstlovsaktivitet – laga mellis på rester</vt:lpstr>
      <vt:lpstr>PowerPoint Presentation</vt:lpstr>
      <vt:lpstr>Malins inspirerande restrecept </vt:lpstr>
      <vt:lpstr>PowerPoint Presentation</vt:lpstr>
      <vt:lpstr>Ingredienser &amp; redskap</vt:lpstr>
      <vt:lpstr>PowerPoint Presentation</vt:lpstr>
      <vt:lpstr>PowerPoint Presentation</vt:lpstr>
      <vt:lpstr>PowerPoint Presentation</vt:lpstr>
      <vt:lpstr>Bananmuffins med chokladgömma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Höstlovsaktiviteter</dc:title>
  <dc:creator>Julia Molander</dc:creator>
  <cp:lastModifiedBy>Johanna Laos</cp:lastModifiedBy>
  <cp:revision>66</cp:revision>
  <dcterms:created xsi:type="dcterms:W3CDTF">2020-10-19T12:31:02Z</dcterms:created>
  <dcterms:modified xsi:type="dcterms:W3CDTF">2022-09-07T08:53:59Z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0x0101004D04F1C1E08D7F438927623DBAED29E0</vt:lpwstr>
  </property>
  <property fmtid="{D5CDD505-2E9C-101B-9397-08002B2CF9AE}" pid="3" name="INITECH_AcceptedRoles">
    <vt:lpwstr/>
  </property>
  <property fmtid="{D5CDD505-2E9C-101B-9397-08002B2CF9AE}" pid="4" name="Organisation">
    <vt:lpwstr/>
  </property>
  <property fmtid="{D5CDD505-2E9C-101B-9397-08002B2CF9AE}" pid="5" name="INITECH_AcceptedPhases">
    <vt:lpwstr/>
  </property>
  <property fmtid="{D5CDD505-2E9C-101B-9397-08002B2CF9AE}" pid="6" name="Dokumenttyp">
    <vt:lpwstr/>
  </property>
  <property fmtid="{D5CDD505-2E9C-101B-9397-08002B2CF9AE}" pid="7" name="INITECH_ProjectTitle">
    <vt:lpwstr>Gemensam kretsloppsplan</vt:lpwstr>
  </property>
  <property fmtid="{D5CDD505-2E9C-101B-9397-08002B2CF9AE}" pid="8" name="INITECH_ProjectProcess">
    <vt:lpwstr/>
  </property>
  <property fmtid="{D5CDD505-2E9C-101B-9397-08002B2CF9AE}" pid="9" name="i95d6d8ddf6a475c8f3b7d32a3b98687">
    <vt:lpwstr/>
  </property>
</Properties>
</file>